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Default Extension="crdownload"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66" r:id="rId5"/>
    <p:sldId id="333" r:id="rId6"/>
    <p:sldId id="327" r:id="rId7"/>
    <p:sldId id="328" r:id="rId8"/>
    <p:sldId id="273" r:id="rId9"/>
    <p:sldId id="256" r:id="rId10"/>
    <p:sldId id="316" r:id="rId11"/>
    <p:sldId id="334" r:id="rId12"/>
    <p:sldId id="297" r:id="rId13"/>
    <p:sldId id="312" r:id="rId14"/>
    <p:sldId id="321" r:id="rId15"/>
    <p:sldId id="332" r:id="rId16"/>
    <p:sldId id="325" r:id="rId17"/>
    <p:sldId id="259" r:id="rId18"/>
    <p:sldId id="288" r:id="rId19"/>
    <p:sldId id="313" r:id="rId20"/>
    <p:sldId id="317" r:id="rId21"/>
    <p:sldId id="290" r:id="rId22"/>
    <p:sldId id="296" r:id="rId23"/>
    <p:sldId id="311" r:id="rId24"/>
    <p:sldId id="319" r:id="rId25"/>
    <p:sldId id="326" r:id="rId26"/>
    <p:sldId id="330" r:id="rId27"/>
    <p:sldId id="331" r:id="rId28"/>
    <p:sldId id="258" r:id="rId29"/>
    <p:sldId id="298" r:id="rId30"/>
  </p:sldIdLst>
  <p:sldSz cx="12192000" cy="6858000"/>
  <p:notesSz cx="6797675" cy="9926638"/>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13787"/>
    <a:srgbClr val="6699FF"/>
    <a:srgbClr val="197DCE"/>
    <a:srgbClr val="00FFCC"/>
    <a:srgbClr val="A50021"/>
    <a:srgbClr val="FF9999"/>
    <a:srgbClr val="F68508"/>
    <a:srgbClr val="FF99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80628" autoAdjust="0"/>
  </p:normalViewPr>
  <p:slideViewPr>
    <p:cSldViewPr snapToGrid="0" showGuides="1">
      <p:cViewPr varScale="1">
        <p:scale>
          <a:sx n="55" d="100"/>
          <a:sy n="55" d="100"/>
        </p:scale>
        <p:origin x="1116" y="32"/>
      </p:cViewPr>
      <p:guideLst>
        <p:guide pos="3840"/>
        <p:guide orient="horz" pos="2160"/>
      </p:guideLst>
    </p:cSldViewPr>
  </p:slid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RTALES Laurine" userId="72c66650ab5bbf33" providerId="LiveId" clId="{1A0B74AF-F64E-42CB-873D-88C894A5C330}"/>
    <pc:docChg chg="custSel modSld">
      <pc:chgData name="PORTALES Laurine" userId="72c66650ab5bbf33" providerId="LiveId" clId="{1A0B74AF-F64E-42CB-873D-88C894A5C330}" dt="2021-09-28T09:18:14.185" v="71" actId="931"/>
      <pc:docMkLst>
        <pc:docMk/>
      </pc:docMkLst>
      <pc:sldChg chg="addSp delSp modSp mod">
        <pc:chgData name="PORTALES Laurine" userId="72c66650ab5bbf33" providerId="LiveId" clId="{1A0B74AF-F64E-42CB-873D-88C894A5C330}" dt="2021-09-28T09:15:22.468" v="25" actId="1076"/>
        <pc:sldMkLst>
          <pc:docMk/>
          <pc:sldMk cId="1650012627" sldId="266"/>
        </pc:sldMkLst>
        <pc:spChg chg="mod">
          <ac:chgData name="PORTALES Laurine" userId="72c66650ab5bbf33" providerId="LiveId" clId="{1A0B74AF-F64E-42CB-873D-88C894A5C330}" dt="2021-09-28T09:15:22.468" v="25" actId="1076"/>
          <ac:spMkLst>
            <pc:docMk/>
            <pc:sldMk cId="1650012627" sldId="266"/>
            <ac:spMk id="3" creationId="{5ECCBAE3-CEA3-4EE0-83F6-41CFC54D2B4A}"/>
          </ac:spMkLst>
        </pc:spChg>
        <pc:spChg chg="del">
          <ac:chgData name="PORTALES Laurine" userId="72c66650ab5bbf33" providerId="LiveId" clId="{1A0B74AF-F64E-42CB-873D-88C894A5C330}" dt="2021-09-28T09:15:04.042" v="19" actId="478"/>
          <ac:spMkLst>
            <pc:docMk/>
            <pc:sldMk cId="1650012627" sldId="266"/>
            <ac:spMk id="6" creationId="{CDD6760C-D868-43F4-99FB-1B78C91F8FE1}"/>
          </ac:spMkLst>
        </pc:spChg>
        <pc:spChg chg="add del mod">
          <ac:chgData name="PORTALES Laurine" userId="72c66650ab5bbf33" providerId="LiveId" clId="{1A0B74AF-F64E-42CB-873D-88C894A5C330}" dt="2021-09-28T09:15:05.901" v="20" actId="478"/>
          <ac:spMkLst>
            <pc:docMk/>
            <pc:sldMk cId="1650012627" sldId="266"/>
            <ac:spMk id="7" creationId="{A02CD89A-C1D4-4B5F-91FA-F584513D1898}"/>
          </ac:spMkLst>
        </pc:spChg>
        <pc:spChg chg="mod">
          <ac:chgData name="PORTALES Laurine" userId="72c66650ab5bbf33" providerId="LiveId" clId="{1A0B74AF-F64E-42CB-873D-88C894A5C330}" dt="2021-09-28T09:14:56.153" v="15" actId="20577"/>
          <ac:spMkLst>
            <pc:docMk/>
            <pc:sldMk cId="1650012627" sldId="266"/>
            <ac:spMk id="19" creationId="{8E3AFACC-B0A2-4DCE-B3CF-0CB101E108DE}"/>
          </ac:spMkLst>
        </pc:spChg>
        <pc:picChg chg="del mod">
          <ac:chgData name="PORTALES Laurine" userId="72c66650ab5bbf33" providerId="LiveId" clId="{1A0B74AF-F64E-42CB-873D-88C894A5C330}" dt="2021-09-28T09:14:59.894" v="17" actId="478"/>
          <ac:picMkLst>
            <pc:docMk/>
            <pc:sldMk cId="1650012627" sldId="266"/>
            <ac:picMk id="5" creationId="{A93C20A0-ACCD-4171-A9B4-5FBE573CC868}"/>
          </ac:picMkLst>
        </pc:picChg>
        <pc:picChg chg="del">
          <ac:chgData name="PORTALES Laurine" userId="72c66650ab5bbf33" providerId="LiveId" clId="{1A0B74AF-F64E-42CB-873D-88C894A5C330}" dt="2021-09-28T09:15:01.688" v="18" actId="478"/>
          <ac:picMkLst>
            <pc:docMk/>
            <pc:sldMk cId="1650012627" sldId="266"/>
            <ac:picMk id="8" creationId="{64B4E96F-95EB-421A-B16E-C2EE835CA02F}"/>
          </ac:picMkLst>
        </pc:picChg>
        <pc:picChg chg="mod">
          <ac:chgData name="PORTALES Laurine" userId="72c66650ab5bbf33" providerId="LiveId" clId="{1A0B74AF-F64E-42CB-873D-88C894A5C330}" dt="2021-09-28T09:15:10.904" v="21" actId="1076"/>
          <ac:picMkLst>
            <pc:docMk/>
            <pc:sldMk cId="1650012627" sldId="266"/>
            <ac:picMk id="18" creationId="{0CB5BC13-9896-47DE-BC4B-A8BBCBF27EF1}"/>
          </ac:picMkLst>
        </pc:picChg>
      </pc:sldChg>
      <pc:sldChg chg="modSp mod">
        <pc:chgData name="PORTALES Laurine" userId="72c66650ab5bbf33" providerId="LiveId" clId="{1A0B74AF-F64E-42CB-873D-88C894A5C330}" dt="2021-09-28T09:15:53.976" v="37" actId="1076"/>
        <pc:sldMkLst>
          <pc:docMk/>
          <pc:sldMk cId="3683047143" sldId="273"/>
        </pc:sldMkLst>
        <pc:spChg chg="mod">
          <ac:chgData name="PORTALES Laurine" userId="72c66650ab5bbf33" providerId="LiveId" clId="{1A0B74AF-F64E-42CB-873D-88C894A5C330}" dt="2021-09-28T09:15:53.976" v="37" actId="1076"/>
          <ac:spMkLst>
            <pc:docMk/>
            <pc:sldMk cId="3683047143" sldId="273"/>
            <ac:spMk id="6" creationId="{97034F1D-3B26-436C-B07C-BCC2FE05A416}"/>
          </ac:spMkLst>
        </pc:spChg>
      </pc:sldChg>
      <pc:sldChg chg="addSp delSp modSp mod">
        <pc:chgData name="PORTALES Laurine" userId="72c66650ab5bbf33" providerId="LiveId" clId="{1A0B74AF-F64E-42CB-873D-88C894A5C330}" dt="2021-09-28T09:18:14.185" v="71" actId="931"/>
        <pc:sldMkLst>
          <pc:docMk/>
          <pc:sldMk cId="2879946382" sldId="298"/>
        </pc:sldMkLst>
        <pc:spChg chg="add del mod">
          <ac:chgData name="PORTALES Laurine" userId="72c66650ab5bbf33" providerId="LiveId" clId="{1A0B74AF-F64E-42CB-873D-88C894A5C330}" dt="2021-09-28T09:17:51.535" v="69" actId="931"/>
          <ac:spMkLst>
            <pc:docMk/>
            <pc:sldMk cId="2879946382" sldId="298"/>
            <ac:spMk id="3" creationId="{92C961B0-DB22-4A0B-9E29-6A5A554807F5}"/>
          </ac:spMkLst>
        </pc:spChg>
        <pc:spChg chg="mod">
          <ac:chgData name="PORTALES Laurine" userId="72c66650ab5bbf33" providerId="LiveId" clId="{1A0B74AF-F64E-42CB-873D-88C894A5C330}" dt="2021-09-28T09:17:15.554" v="67" actId="1076"/>
          <ac:spMkLst>
            <pc:docMk/>
            <pc:sldMk cId="2879946382" sldId="298"/>
            <ac:spMk id="6" creationId="{14059059-30F1-41EA-9814-DB0A590FAE50}"/>
          </ac:spMkLst>
        </pc:spChg>
        <pc:spChg chg="add del mod">
          <ac:chgData name="PORTALES Laurine" userId="72c66650ab5bbf33" providerId="LiveId" clId="{1A0B74AF-F64E-42CB-873D-88C894A5C330}" dt="2021-09-28T09:18:14.185" v="71" actId="931"/>
          <ac:spMkLst>
            <pc:docMk/>
            <pc:sldMk cId="2879946382" sldId="298"/>
            <ac:spMk id="11" creationId="{3D0A0E93-3B97-4761-929B-2CE623D45D78}"/>
          </ac:spMkLst>
        </pc:spChg>
        <pc:picChg chg="add del mod">
          <ac:chgData name="PORTALES Laurine" userId="72c66650ab5bbf33" providerId="LiveId" clId="{1A0B74AF-F64E-42CB-873D-88C894A5C330}" dt="2021-09-28T09:18:00.768" v="70" actId="478"/>
          <ac:picMkLst>
            <pc:docMk/>
            <pc:sldMk cId="2879946382" sldId="298"/>
            <ac:picMk id="7" creationId="{6220AC05-DD03-45FA-A595-2DD1E5FA2209}"/>
          </ac:picMkLst>
        </pc:picChg>
        <pc:picChg chg="del">
          <ac:chgData name="PORTALES Laurine" userId="72c66650ab5bbf33" providerId="LiveId" clId="{1A0B74AF-F64E-42CB-873D-88C894A5C330}" dt="2021-09-28T09:17:20.871" v="68" actId="478"/>
          <ac:picMkLst>
            <pc:docMk/>
            <pc:sldMk cId="2879946382" sldId="298"/>
            <ac:picMk id="8" creationId="{B4DD0024-2F58-41B2-AAA0-4A8BEA58DE03}"/>
          </ac:picMkLst>
        </pc:picChg>
        <pc:picChg chg="add mod">
          <ac:chgData name="PORTALES Laurine" userId="72c66650ab5bbf33" providerId="LiveId" clId="{1A0B74AF-F64E-42CB-873D-88C894A5C330}" dt="2021-09-28T09:18:14.185" v="71" actId="931"/>
          <ac:picMkLst>
            <pc:docMk/>
            <pc:sldMk cId="2879946382" sldId="298"/>
            <ac:picMk id="13" creationId="{34AFFE97-CCE8-43B8-9024-AFF1B7CE9E2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Feuille_de_calcul_Microsoft_Excel.xlsx"/></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Feuille_de_calcul_Microsoft_Excel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fr-FR" sz="1800" b="1" i="0" baseline="0" dirty="0">
                <a:effectLst/>
              </a:rPr>
              <a:t>Répartition des 1104 denrées présentes dans les 15 familles de produits sur la base de la classification DPA </a:t>
            </a:r>
            <a:endParaRPr lang="fr-FR" dirty="0">
              <a:effectLst/>
            </a:endParaRP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dPt>
            <c:idx val="0"/>
            <c:bubble3D val="0"/>
            <c:spPr>
              <a:solidFill>
                <a:srgbClr val="92D050"/>
              </a:solidFill>
              <a:ln>
                <a:solidFill>
                  <a:srgbClr val="92D05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D85-4BE8-B991-8E120E78628E}"/>
              </c:ext>
            </c:extLst>
          </c:dPt>
          <c:dPt>
            <c:idx val="1"/>
            <c:bubble3D val="0"/>
            <c:spPr>
              <a:solidFill>
                <a:schemeClr val="accent4"/>
              </a:solidFill>
              <a:ln>
                <a:solidFill>
                  <a:schemeClr val="accent4"/>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D85-4BE8-B991-8E120E78628E}"/>
              </c:ext>
            </c:extLst>
          </c:dPt>
          <c:dPt>
            <c:idx val="2"/>
            <c:bubble3D val="0"/>
            <c:spPr>
              <a:solidFill>
                <a:schemeClr val="accent2"/>
              </a:solidFill>
              <a:ln>
                <a:solidFill>
                  <a:schemeClr val="accent2"/>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D85-4BE8-B991-8E120E78628E}"/>
              </c:ext>
            </c:extLst>
          </c:dPt>
          <c:dPt>
            <c:idx val="3"/>
            <c:bubble3D val="0"/>
            <c:spPr>
              <a:solidFill>
                <a:srgbClr val="FF9F89"/>
              </a:solidFill>
              <a:ln>
                <a:solidFill>
                  <a:srgbClr val="FF9F89"/>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2D85-4BE8-B991-8E120E78628E}"/>
              </c:ext>
            </c:extLst>
          </c:dPt>
          <c:dPt>
            <c:idx val="4"/>
            <c:bubble3D val="0"/>
            <c:spPr>
              <a:solidFill>
                <a:srgbClr val="C00000"/>
              </a:solidFill>
              <a:ln>
                <a:solidFill>
                  <a:srgbClr val="C000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2D85-4BE8-B991-8E120E78628E}"/>
              </c:ext>
            </c:extLst>
          </c:dPt>
          <c:dLbls>
            <c:dLbl>
              <c:idx val="0"/>
              <c:layout/>
              <c:tx>
                <c:rich>
                  <a:bodyPr/>
                  <a:lstStyle/>
                  <a:p>
                    <a:fld id="{8040DED2-9AA3-433C-BEE0-E7F252D64545}"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2D85-4BE8-B991-8E120E78628E}"/>
                </c:ext>
              </c:extLst>
            </c:dLbl>
            <c:dLbl>
              <c:idx val="1"/>
              <c:layout/>
              <c:tx>
                <c:rich>
                  <a:bodyPr/>
                  <a:lstStyle/>
                  <a:p>
                    <a:fld id="{BDD4367D-3BB8-4D7C-A507-254D7306BE74}"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2D85-4BE8-B991-8E120E78628E}"/>
                </c:ext>
              </c:extLst>
            </c:dLbl>
            <c:dLbl>
              <c:idx val="2"/>
              <c:layout/>
              <c:tx>
                <c:rich>
                  <a:bodyPr/>
                  <a:lstStyle/>
                  <a:p>
                    <a:fld id="{51F6F27D-3D0E-4192-BE79-DEE8E9064B99}"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D85-4BE8-B991-8E120E78628E}"/>
                </c:ext>
              </c:extLst>
            </c:dLbl>
            <c:dLbl>
              <c:idx val="3"/>
              <c:layout/>
              <c:tx>
                <c:rich>
                  <a:bodyPr/>
                  <a:lstStyle/>
                  <a:p>
                    <a:fld id="{AE5EC2C6-B457-4112-B81E-7CB6B944C64C}"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2D85-4BE8-B991-8E120E78628E}"/>
                </c:ext>
              </c:extLst>
            </c:dLbl>
            <c:dLbl>
              <c:idx val="4"/>
              <c:layout/>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5FD2C2A7-FB98-48D5-AE6B-A08D10B2FAA9}" type="PERCENTAGE">
                      <a:rPr lang="en-US">
                        <a:solidFill>
                          <a:schemeClr val="bg1"/>
                        </a:solidFill>
                      </a:rPr>
                      <a:pPr>
                        <a:defRPr b="1">
                          <a:solidFill>
                            <a:schemeClr val="bg1"/>
                          </a:solidFill>
                        </a:defRPr>
                      </a:pPr>
                      <a:t>[POURCENTAGE]</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2D85-4BE8-B991-8E120E78628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TOTAL!$B$1:$F$1</c:f>
              <c:strCache>
                <c:ptCount val="5"/>
                <c:pt idx="0">
                  <c:v>Classe 1</c:v>
                </c:pt>
                <c:pt idx="1">
                  <c:v>Classe 2</c:v>
                </c:pt>
                <c:pt idx="2">
                  <c:v>Classe 3</c:v>
                </c:pt>
                <c:pt idx="3">
                  <c:v>Classe 4.1</c:v>
                </c:pt>
                <c:pt idx="4">
                  <c:v>Classe 4.2</c:v>
                </c:pt>
              </c:strCache>
            </c:strRef>
          </c:cat>
          <c:val>
            <c:numRef>
              <c:f>TOTAL!$B$17:$F$17</c:f>
              <c:numCache>
                <c:formatCode>General</c:formatCode>
                <c:ptCount val="5"/>
                <c:pt idx="0">
                  <c:v>461</c:v>
                </c:pt>
                <c:pt idx="1">
                  <c:v>25</c:v>
                </c:pt>
                <c:pt idx="2">
                  <c:v>173</c:v>
                </c:pt>
                <c:pt idx="3">
                  <c:v>169</c:v>
                </c:pt>
                <c:pt idx="4">
                  <c:v>276</c:v>
                </c:pt>
              </c:numCache>
            </c:numRef>
          </c:val>
          <c:extLst>
            <c:ext xmlns:c16="http://schemas.microsoft.com/office/drawing/2014/chart" uri="{C3380CC4-5D6E-409C-BE32-E72D297353CC}">
              <c16:uniqueId val="{0000000A-2D85-4BE8-B991-8E120E78628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800" b="1" i="0" baseline="0" dirty="0" err="1">
                <a:effectLst/>
              </a:rPr>
              <a:t>Répartition</a:t>
            </a:r>
            <a:r>
              <a:rPr lang="en-US" sz="1800" b="1" i="0" baseline="0" dirty="0">
                <a:effectLst/>
              </a:rPr>
              <a:t> de la </a:t>
            </a:r>
            <a:r>
              <a:rPr lang="en-US" sz="1800" b="1" i="0" baseline="0" dirty="0" err="1">
                <a:effectLst/>
              </a:rPr>
              <a:t>moyenne</a:t>
            </a:r>
            <a:r>
              <a:rPr lang="en-US" sz="1800" b="1" i="0" baseline="0" dirty="0">
                <a:effectLst/>
              </a:rPr>
              <a:t> des menus 2020 par classes DPA</a:t>
            </a:r>
            <a:endParaRPr lang="fr-FR" dirty="0">
              <a:effectLst/>
            </a:endParaRP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dPt>
            <c:idx val="0"/>
            <c:bubble3D val="0"/>
            <c:spPr>
              <a:solidFill>
                <a:srgbClr val="92D050"/>
              </a:solidFill>
              <a:ln>
                <a:solidFill>
                  <a:srgbClr val="92D05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D2D-463A-A6C7-AC385D74B88D}"/>
              </c:ext>
            </c:extLst>
          </c:dPt>
          <c:dPt>
            <c:idx val="1"/>
            <c:bubble3D val="0"/>
            <c:spPr>
              <a:solidFill>
                <a:srgbClr val="FFFF00"/>
              </a:solidFill>
              <a:ln>
                <a:solidFill>
                  <a:srgbClr val="FFFF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D2D-463A-A6C7-AC385D74B88D}"/>
              </c:ext>
            </c:extLst>
          </c:dPt>
          <c:dPt>
            <c:idx val="2"/>
            <c:bubble3D val="0"/>
            <c:spPr>
              <a:solidFill>
                <a:srgbClr val="FF9900"/>
              </a:solidFill>
              <a:ln>
                <a:solidFill>
                  <a:srgbClr val="FF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D2D-463A-A6C7-AC385D74B88D}"/>
              </c:ext>
            </c:extLst>
          </c:dPt>
          <c:dPt>
            <c:idx val="3"/>
            <c:bubble3D val="0"/>
            <c:spPr>
              <a:solidFill>
                <a:srgbClr val="FF0000"/>
              </a:solidFill>
              <a:ln>
                <a:solidFill>
                  <a:srgbClr val="FF00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D2D-463A-A6C7-AC385D74B88D}"/>
              </c:ext>
            </c:extLst>
          </c:dPt>
          <c:dLbls>
            <c:dLbl>
              <c:idx val="0"/>
              <c:layout/>
              <c:tx>
                <c:rich>
                  <a:bodyPr/>
                  <a:lstStyle/>
                  <a:p>
                    <a:fld id="{ED482C59-D624-4222-A3DA-AF45A00E3B25}"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6D2D-463A-A6C7-AC385D74B88D}"/>
                </c:ext>
              </c:extLst>
            </c:dLbl>
            <c:dLbl>
              <c:idx val="1"/>
              <c:layout/>
              <c:tx>
                <c:rich>
                  <a:bodyPr/>
                  <a:lstStyle/>
                  <a:p>
                    <a:fld id="{FE44EC63-1C63-4B2C-8941-19DFB2904F85}"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6D2D-463A-A6C7-AC385D74B88D}"/>
                </c:ext>
              </c:extLst>
            </c:dLbl>
            <c:dLbl>
              <c:idx val="2"/>
              <c:layout/>
              <c:tx>
                <c:rich>
                  <a:bodyPr/>
                  <a:lstStyle/>
                  <a:p>
                    <a:fld id="{D1A974A3-73A6-43EE-A97F-4D23CB161694}" type="PERCENTAGE">
                      <a:rPr lang="en-US"/>
                      <a:pPr/>
                      <a:t>[POURCENTAGE]</a:t>
                    </a:fld>
                    <a:endParaRPr lang="fr-F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6D2D-463A-A6C7-AC385D74B88D}"/>
                </c:ext>
              </c:extLst>
            </c:dLbl>
            <c:dLbl>
              <c:idx val="3"/>
              <c:layout/>
              <c:tx>
                <c:rich>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fld id="{D21F9153-3534-4E98-9406-5BF2670693C3}" type="PERCENTAGE">
                      <a:rPr lang="en-US">
                        <a:solidFill>
                          <a:schemeClr val="bg1"/>
                        </a:solidFill>
                      </a:rPr>
                      <a:pPr>
                        <a:defRPr b="1">
                          <a:solidFill>
                            <a:schemeClr val="bg1"/>
                          </a:solidFill>
                        </a:defRPr>
                      </a:pPr>
                      <a:t>[POURCENTAGE]</a:t>
                    </a:fld>
                    <a:endParaRPr lang="fr-FR"/>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6D2D-463A-A6C7-AC385D74B88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Résultats!$AA$115:$AA$118</c:f>
              <c:strCache>
                <c:ptCount val="4"/>
                <c:pt idx="0">
                  <c:v>classe 1</c:v>
                </c:pt>
                <c:pt idx="1">
                  <c:v>classe 2</c:v>
                </c:pt>
                <c:pt idx="2">
                  <c:v>classe 3</c:v>
                </c:pt>
                <c:pt idx="3">
                  <c:v>classe 4</c:v>
                </c:pt>
              </c:strCache>
            </c:strRef>
          </c:cat>
          <c:val>
            <c:numRef>
              <c:f>Résultats!$Z$115:$Z$118</c:f>
              <c:numCache>
                <c:formatCode>0.00</c:formatCode>
                <c:ptCount val="4"/>
                <c:pt idx="0">
                  <c:v>58.365708171919117</c:v>
                </c:pt>
                <c:pt idx="1">
                  <c:v>1.5054395706621511</c:v>
                </c:pt>
                <c:pt idx="2">
                  <c:v>23.505100226122039</c:v>
                </c:pt>
                <c:pt idx="3">
                  <c:v>16.623787171717808</c:v>
                </c:pt>
              </c:numCache>
            </c:numRef>
          </c:val>
          <c:extLst>
            <c:ext xmlns:c16="http://schemas.microsoft.com/office/drawing/2014/chart" uri="{C3380CC4-5D6E-409C-BE32-E72D297353CC}">
              <c16:uniqueId val="{00000008-6D2D-463A-A6C7-AC385D74B88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fr-FR" dirty="0"/>
              <a:t>Nombre</a:t>
            </a:r>
            <a:r>
              <a:rPr lang="fr-FR" baseline="0" dirty="0"/>
              <a:t> de denrées ultra-transformées en fonction de diverses catégories</a:t>
            </a:r>
            <a:endParaRPr lang="fr-FR" dirty="0"/>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FFFF00"/>
              </a:solidFill>
              <a:ln>
                <a:solidFill>
                  <a:srgbClr val="FFFF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0AA-4700-9754-2F1E0787E247}"/>
              </c:ext>
            </c:extLst>
          </c:dPt>
          <c:dPt>
            <c:idx val="1"/>
            <c:invertIfNegative val="0"/>
            <c:bubble3D val="0"/>
            <c:spPr>
              <a:solidFill>
                <a:srgbClr val="FFFF00"/>
              </a:solidFill>
              <a:ln>
                <a:solidFill>
                  <a:srgbClr val="FFFF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0AA-4700-9754-2F1E0787E247}"/>
              </c:ext>
            </c:extLst>
          </c:dPt>
          <c:dPt>
            <c:idx val="2"/>
            <c:invertIfNegative val="0"/>
            <c:bubble3D val="0"/>
            <c:spPr>
              <a:solidFill>
                <a:srgbClr val="FFFF00"/>
              </a:solidFill>
              <a:ln>
                <a:solidFill>
                  <a:srgbClr val="FFFF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0AA-4700-9754-2F1E0787E247}"/>
              </c:ext>
            </c:extLst>
          </c:dPt>
          <c:dPt>
            <c:idx val="3"/>
            <c:invertIfNegative val="0"/>
            <c:bubble3D val="0"/>
            <c:spPr>
              <a:solidFill>
                <a:srgbClr val="FFFF00"/>
              </a:solidFill>
              <a:ln>
                <a:solidFill>
                  <a:srgbClr val="FFFF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0AA-4700-9754-2F1E0787E247}"/>
              </c:ext>
            </c:extLst>
          </c:dPt>
          <c:dPt>
            <c:idx val="4"/>
            <c:invertIfNegative val="0"/>
            <c:bubble3D val="0"/>
            <c:spPr>
              <a:solidFill>
                <a:srgbClr val="FF0000"/>
              </a:solidFill>
              <a:ln>
                <a:solidFill>
                  <a:srgbClr val="FF00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0AA-4700-9754-2F1E0787E247}"/>
              </c:ext>
            </c:extLst>
          </c:dPt>
          <c:dPt>
            <c:idx val="5"/>
            <c:invertIfNegative val="0"/>
            <c:bubble3D val="0"/>
            <c:spPr>
              <a:solidFill>
                <a:srgbClr val="FF66CC"/>
              </a:solidFill>
              <a:ln>
                <a:solidFill>
                  <a:srgbClr val="FF66CC"/>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0AA-4700-9754-2F1E0787E247}"/>
              </c:ext>
            </c:extLst>
          </c:dPt>
          <c:dPt>
            <c:idx val="6"/>
            <c:invertIfNegative val="0"/>
            <c:bubble3D val="0"/>
            <c:spPr>
              <a:solidFill>
                <a:srgbClr val="00B0F0"/>
              </a:solidFill>
              <a:ln>
                <a:solidFill>
                  <a:srgbClr val="00B0F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90AA-4700-9754-2F1E0787E247}"/>
              </c:ext>
            </c:extLst>
          </c:dPt>
          <c:dPt>
            <c:idx val="7"/>
            <c:invertIfNegative val="0"/>
            <c:bubble3D val="0"/>
            <c:spPr>
              <a:solidFill>
                <a:schemeClr val="accent1">
                  <a:lumMod val="60000"/>
                  <a:lumOff val="40000"/>
                </a:schemeClr>
              </a:solidFill>
              <a:ln>
                <a:solidFill>
                  <a:schemeClr val="accent1">
                    <a:lumMod val="60000"/>
                    <a:lumOff val="40000"/>
                  </a:schemeClr>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90AA-4700-9754-2F1E0787E247}"/>
              </c:ext>
            </c:extLst>
          </c:dPt>
          <c:dPt>
            <c:idx val="8"/>
            <c:invertIfNegative val="0"/>
            <c:bubble3D val="0"/>
            <c:spPr>
              <a:solidFill>
                <a:schemeClr val="accent1">
                  <a:lumMod val="60000"/>
                  <a:lumOff val="40000"/>
                </a:schemeClr>
              </a:solidFill>
              <a:ln>
                <a:solidFill>
                  <a:schemeClr val="accent1">
                    <a:lumMod val="60000"/>
                    <a:lumOff val="40000"/>
                  </a:schemeClr>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90AA-4700-9754-2F1E0787E247}"/>
              </c:ext>
            </c:extLst>
          </c:dPt>
          <c:dPt>
            <c:idx val="9"/>
            <c:invertIfNegative val="0"/>
            <c:bubble3D val="0"/>
            <c:spPr>
              <a:solidFill>
                <a:schemeClr val="accent1">
                  <a:lumMod val="60000"/>
                  <a:lumOff val="40000"/>
                </a:schemeClr>
              </a:solidFill>
              <a:ln>
                <a:solidFill>
                  <a:schemeClr val="accent1">
                    <a:lumMod val="60000"/>
                    <a:lumOff val="40000"/>
                  </a:schemeClr>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90AA-4700-9754-2F1E0787E247}"/>
              </c:ext>
            </c:extLst>
          </c:dPt>
          <c:dPt>
            <c:idx val="10"/>
            <c:invertIfNegative val="0"/>
            <c:bubble3D val="0"/>
            <c:spPr>
              <a:solidFill>
                <a:srgbClr val="FF9900"/>
              </a:solidFill>
              <a:ln>
                <a:solidFill>
                  <a:srgbClr val="FF99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90AA-4700-9754-2F1E0787E247}"/>
              </c:ext>
            </c:extLst>
          </c:dPt>
          <c:dPt>
            <c:idx val="11"/>
            <c:invertIfNegative val="0"/>
            <c:bubble3D val="0"/>
            <c:spPr>
              <a:solidFill>
                <a:srgbClr val="00B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90AA-4700-9754-2F1E0787E247}"/>
              </c:ext>
            </c:extLst>
          </c:dPt>
          <c:dPt>
            <c:idx val="12"/>
            <c:invertIfNegative val="0"/>
            <c:bubble3D val="0"/>
            <c:spPr>
              <a:solidFill>
                <a:srgbClr val="FFCC00"/>
              </a:solidFill>
              <a:ln>
                <a:solidFill>
                  <a:srgbClr val="FFCC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90AA-4700-9754-2F1E0787E247}"/>
              </c:ext>
            </c:extLst>
          </c:dPt>
          <c:dPt>
            <c:idx val="13"/>
            <c:invertIfNegative val="0"/>
            <c:bubble3D val="0"/>
            <c:spPr>
              <a:solidFill>
                <a:srgbClr val="FFCC00"/>
              </a:solidFill>
              <a:ln>
                <a:solidFill>
                  <a:srgbClr val="FFCC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90AA-4700-9754-2F1E0787E247}"/>
              </c:ext>
            </c:extLst>
          </c:dPt>
          <c:dPt>
            <c:idx val="14"/>
            <c:invertIfNegative val="0"/>
            <c:bubble3D val="0"/>
            <c:spPr>
              <a:solidFill>
                <a:srgbClr val="FFCC00"/>
              </a:solidFill>
              <a:ln>
                <a:solidFill>
                  <a:srgbClr val="FFCC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90AA-4700-9754-2F1E0787E247}"/>
              </c:ext>
            </c:extLst>
          </c:dPt>
          <c:dPt>
            <c:idx val="15"/>
            <c:invertIfNegative val="0"/>
            <c:bubble3D val="0"/>
            <c:spPr>
              <a:solidFill>
                <a:srgbClr val="FFCC00"/>
              </a:solidFill>
              <a:ln>
                <a:solidFill>
                  <a:srgbClr val="FFCC0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90AA-4700-9754-2F1E0787E247}"/>
              </c:ext>
            </c:extLst>
          </c:dPt>
          <c:dPt>
            <c:idx val="16"/>
            <c:invertIfNegative val="0"/>
            <c:bubble3D val="0"/>
            <c:spPr>
              <a:solidFill>
                <a:srgbClr val="9999FF"/>
              </a:solidFill>
              <a:ln>
                <a:solidFill>
                  <a:srgbClr val="9999FF"/>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90AA-4700-9754-2F1E0787E247}"/>
              </c:ext>
            </c:extLst>
          </c:dPt>
          <c:dPt>
            <c:idx val="17"/>
            <c:invertIfNegative val="0"/>
            <c:bubble3D val="0"/>
            <c:spPr>
              <a:solidFill>
                <a:srgbClr val="FF7C80"/>
              </a:solidFill>
              <a:ln>
                <a:solidFill>
                  <a:srgbClr val="FF7C8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90AA-4700-9754-2F1E0787E247}"/>
              </c:ext>
            </c:extLst>
          </c:dPt>
          <c:dPt>
            <c:idx val="18"/>
            <c:invertIfNegative val="0"/>
            <c:bubble3D val="0"/>
            <c:spPr>
              <a:solidFill>
                <a:srgbClr val="FF7C80"/>
              </a:solidFill>
              <a:ln>
                <a:solidFill>
                  <a:srgbClr val="FF7C8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90AA-4700-9754-2F1E0787E247}"/>
              </c:ext>
            </c:extLst>
          </c:dPt>
          <c:dPt>
            <c:idx val="19"/>
            <c:invertIfNegative val="0"/>
            <c:bubble3D val="0"/>
            <c:spPr>
              <a:solidFill>
                <a:srgbClr val="FF7C80"/>
              </a:solidFill>
              <a:ln>
                <a:solidFill>
                  <a:srgbClr val="FF7C8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90AA-4700-9754-2F1E0787E247}"/>
              </c:ext>
            </c:extLst>
          </c:dPt>
          <c:dPt>
            <c:idx val="20"/>
            <c:invertIfNegative val="0"/>
            <c:bubble3D val="0"/>
            <c:spPr>
              <a:solidFill>
                <a:srgbClr val="FF7C80"/>
              </a:solidFill>
              <a:ln>
                <a:solidFill>
                  <a:srgbClr val="FF7C8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9-90AA-4700-9754-2F1E0787E24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'Fréquence des denrées'!$A$29:$A$49</c:f>
              <c:strCache>
                <c:ptCount val="21"/>
                <c:pt idx="0">
                  <c:v>BOF (Fromage)</c:v>
                </c:pt>
                <c:pt idx="1">
                  <c:v>BOF (produits laitiers)</c:v>
                </c:pt>
                <c:pt idx="2">
                  <c:v>BOF (Crème dessert /dessert lacté /féculent)</c:v>
                </c:pt>
                <c:pt idx="3">
                  <c:v>BOF (dessert végétal)</c:v>
                </c:pt>
                <c:pt idx="4">
                  <c:v>Charcuterie </c:v>
                </c:pt>
                <c:pt idx="5">
                  <c:v>Biscuterie/Pâtisserie sucrée</c:v>
                </c:pt>
                <c:pt idx="6">
                  <c:v>Pâtisserie salée</c:v>
                </c:pt>
                <c:pt idx="7">
                  <c:v>Boitage (fruit)</c:v>
                </c:pt>
                <c:pt idx="8">
                  <c:v>Boitage (légume)</c:v>
                </c:pt>
                <c:pt idx="9">
                  <c:v>Boitage (protidique)</c:v>
                </c:pt>
                <c:pt idx="10">
                  <c:v>Plats cuisinés complet</c:v>
                </c:pt>
                <c:pt idx="11">
                  <c:v>Plats alternatifs</c:v>
                </c:pt>
                <c:pt idx="12">
                  <c:v>Surgelés (poisson)</c:v>
                </c:pt>
                <c:pt idx="13">
                  <c:v>Surgelés (viande)</c:v>
                </c:pt>
                <c:pt idx="14">
                  <c:v>Surgelés (légume)</c:v>
                </c:pt>
                <c:pt idx="15">
                  <c:v>Surgelés (féculent)</c:v>
                </c:pt>
                <c:pt idx="16">
                  <c:v>Sauces chaudes</c:v>
                </c:pt>
                <c:pt idx="17">
                  <c:v>Epicerie (vinaigrette)</c:v>
                </c:pt>
                <c:pt idx="18">
                  <c:v>Epicerie (sauce froide)</c:v>
                </c:pt>
                <c:pt idx="19">
                  <c:v>Epicerie sucrée</c:v>
                </c:pt>
                <c:pt idx="20">
                  <c:v>Epicerie salée</c:v>
                </c:pt>
              </c:strCache>
            </c:strRef>
          </c:cat>
          <c:val>
            <c:numRef>
              <c:f>'Fréquence des denrées'!$B$29:$B$49</c:f>
              <c:numCache>
                <c:formatCode>General</c:formatCode>
                <c:ptCount val="21"/>
                <c:pt idx="0">
                  <c:v>25</c:v>
                </c:pt>
                <c:pt idx="1">
                  <c:v>15</c:v>
                </c:pt>
                <c:pt idx="2">
                  <c:v>36</c:v>
                </c:pt>
                <c:pt idx="3">
                  <c:v>25</c:v>
                </c:pt>
                <c:pt idx="4">
                  <c:v>21</c:v>
                </c:pt>
                <c:pt idx="5">
                  <c:v>31</c:v>
                </c:pt>
                <c:pt idx="6">
                  <c:v>8</c:v>
                </c:pt>
                <c:pt idx="7">
                  <c:v>13</c:v>
                </c:pt>
                <c:pt idx="8">
                  <c:v>2</c:v>
                </c:pt>
                <c:pt idx="9">
                  <c:v>2</c:v>
                </c:pt>
                <c:pt idx="10">
                  <c:v>4</c:v>
                </c:pt>
                <c:pt idx="11">
                  <c:v>12</c:v>
                </c:pt>
                <c:pt idx="12">
                  <c:v>20</c:v>
                </c:pt>
                <c:pt idx="13">
                  <c:v>8</c:v>
                </c:pt>
                <c:pt idx="14">
                  <c:v>7</c:v>
                </c:pt>
                <c:pt idx="15">
                  <c:v>6</c:v>
                </c:pt>
                <c:pt idx="16">
                  <c:v>23</c:v>
                </c:pt>
                <c:pt idx="17">
                  <c:v>154</c:v>
                </c:pt>
                <c:pt idx="18">
                  <c:v>11</c:v>
                </c:pt>
                <c:pt idx="19">
                  <c:v>10</c:v>
                </c:pt>
                <c:pt idx="20">
                  <c:v>6</c:v>
                </c:pt>
              </c:numCache>
            </c:numRef>
          </c:val>
          <c:extLst>
            <c:ext xmlns:c16="http://schemas.microsoft.com/office/drawing/2014/chart" uri="{C3380CC4-5D6E-409C-BE32-E72D297353CC}">
              <c16:uniqueId val="{0000002A-90AA-4700-9754-2F1E0787E247}"/>
            </c:ext>
          </c:extLst>
        </c:ser>
        <c:dLbls>
          <c:dLblPos val="outEnd"/>
          <c:showLegendKey val="0"/>
          <c:showVal val="1"/>
          <c:showCatName val="0"/>
          <c:showSerName val="0"/>
          <c:showPercent val="0"/>
          <c:showBubbleSize val="0"/>
        </c:dLbls>
        <c:gapWidth val="115"/>
        <c:overlap val="-20"/>
        <c:axId val="1139513135"/>
        <c:axId val="1139528943"/>
      </c:barChart>
      <c:catAx>
        <c:axId val="1139513135"/>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39528943"/>
        <c:crosses val="autoZero"/>
        <c:auto val="1"/>
        <c:lblAlgn val="ctr"/>
        <c:lblOffset val="100"/>
        <c:noMultiLvlLbl val="0"/>
      </c:catAx>
      <c:valAx>
        <c:axId val="11395289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395131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FB1D-E317-234D-AD5D-A17ACF3EFA2B}" type="doc">
      <dgm:prSet loTypeId="urn:microsoft.com/office/officeart/2005/8/layout/radial3" loCatId="" qsTypeId="urn:microsoft.com/office/officeart/2005/8/quickstyle/simple4" qsCatId="simple" csTypeId="urn:microsoft.com/office/officeart/2005/8/colors/accent1_2" csCatId="accent1" phldr="1"/>
      <dgm:spPr/>
      <dgm:t>
        <a:bodyPr/>
        <a:lstStyle/>
        <a:p>
          <a:endParaRPr lang="fr-FR"/>
        </a:p>
      </dgm:t>
    </dgm:pt>
    <dgm:pt modelId="{A2799E4E-176A-2A43-96E5-55C128BA27F6}">
      <dgm:prSet phldrT="[Texte]"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3200" b="1" dirty="0" smtClean="0">
              <a:solidFill>
                <a:schemeClr val="bg1"/>
              </a:solidFill>
            </a:rPr>
            <a:t>L’alimentation durable en restauration scolaire</a:t>
          </a:r>
        </a:p>
        <a:p>
          <a:pPr marL="0" marR="0" lvl="0" indent="0" defTabSz="914400" eaLnBrk="1" fontAlgn="auto" latinLnBrk="0" hangingPunct="1">
            <a:lnSpc>
              <a:spcPct val="100000"/>
            </a:lnSpc>
            <a:spcBef>
              <a:spcPts val="0"/>
            </a:spcBef>
            <a:spcAft>
              <a:spcPts val="0"/>
            </a:spcAft>
            <a:buClrTx/>
            <a:buSzTx/>
            <a:buFontTx/>
            <a:buNone/>
            <a:tabLst/>
            <a:defRPr/>
          </a:pPr>
          <a:endParaRPr lang="fr-FR" sz="3200" b="1" dirty="0" smtClean="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fr-FR" sz="2400" b="1" dirty="0" smtClean="0">
              <a:solidFill>
                <a:schemeClr val="bg1"/>
              </a:solidFill>
            </a:rPr>
            <a:t>Le programme Ma Cantine Autrement</a:t>
          </a:r>
        </a:p>
        <a:p>
          <a:pPr marL="0" marR="0" lvl="0" indent="0" defTabSz="914400" eaLnBrk="1" fontAlgn="auto" latinLnBrk="0" hangingPunct="1">
            <a:lnSpc>
              <a:spcPct val="100000"/>
            </a:lnSpc>
            <a:spcBef>
              <a:spcPts val="0"/>
            </a:spcBef>
            <a:spcAft>
              <a:spcPts val="0"/>
            </a:spcAft>
            <a:buClrTx/>
            <a:buSzTx/>
            <a:buFontTx/>
            <a:buNone/>
            <a:tabLst/>
            <a:defRPr/>
          </a:pPr>
          <a:r>
            <a:rPr lang="fr-FR" sz="2400" b="1" dirty="0" smtClean="0">
              <a:solidFill>
                <a:schemeClr val="bg1"/>
              </a:solidFill>
            </a:rPr>
            <a:t> « de la fourche à la fourche »</a:t>
          </a:r>
        </a:p>
        <a:p>
          <a:pPr marL="0" lvl="0" defTabSz="889000">
            <a:lnSpc>
              <a:spcPct val="90000"/>
            </a:lnSpc>
            <a:spcBef>
              <a:spcPct val="0"/>
            </a:spcBef>
            <a:spcAft>
              <a:spcPct val="35000"/>
            </a:spcAft>
            <a:buNone/>
          </a:pPr>
          <a:r>
            <a:rPr lang="fr-FR" sz="2400" b="1" dirty="0" smtClean="0">
              <a:solidFill>
                <a:schemeClr val="bg1"/>
              </a:solidFill>
            </a:rPr>
            <a:t>2014 – 2021</a:t>
          </a:r>
          <a:endParaRPr lang="fr-FR" sz="2000" b="1" dirty="0">
            <a:solidFill>
              <a:schemeClr val="bg1"/>
            </a:solidFill>
          </a:endParaRPr>
        </a:p>
      </dgm:t>
    </dgm:pt>
    <dgm:pt modelId="{FA401835-E061-E140-8E9A-6874966A8C73}" type="parTrans" cxnId="{3746B009-C0A7-834E-B228-79D86A276757}">
      <dgm:prSet/>
      <dgm:spPr/>
      <dgm:t>
        <a:bodyPr/>
        <a:lstStyle/>
        <a:p>
          <a:endParaRPr lang="fr-FR"/>
        </a:p>
      </dgm:t>
    </dgm:pt>
    <dgm:pt modelId="{4B5A045D-B107-5640-B727-B294AABE6F1E}" type="sibTrans" cxnId="{3746B009-C0A7-834E-B228-79D86A276757}">
      <dgm:prSet/>
      <dgm:spPr/>
      <dgm:t>
        <a:bodyPr/>
        <a:lstStyle/>
        <a:p>
          <a:endParaRPr lang="fr-FR"/>
        </a:p>
      </dgm:t>
    </dgm:pt>
    <dgm:pt modelId="{CEB9352C-ECD9-3C42-A8D2-0CFD7C9CAEE6}" type="pres">
      <dgm:prSet presAssocID="{3415FB1D-E317-234D-AD5D-A17ACF3EFA2B}" presName="composite" presStyleCnt="0">
        <dgm:presLayoutVars>
          <dgm:chMax val="1"/>
          <dgm:dir/>
          <dgm:resizeHandles val="exact"/>
        </dgm:presLayoutVars>
      </dgm:prSet>
      <dgm:spPr/>
      <dgm:t>
        <a:bodyPr/>
        <a:lstStyle/>
        <a:p>
          <a:endParaRPr lang="fr-FR"/>
        </a:p>
      </dgm:t>
    </dgm:pt>
    <dgm:pt modelId="{7EA2EC61-5F70-4E4F-AFBE-D910333C4785}" type="pres">
      <dgm:prSet presAssocID="{3415FB1D-E317-234D-AD5D-A17ACF3EFA2B}" presName="radial" presStyleCnt="0">
        <dgm:presLayoutVars>
          <dgm:animLvl val="ctr"/>
        </dgm:presLayoutVars>
      </dgm:prSet>
      <dgm:spPr/>
    </dgm:pt>
    <dgm:pt modelId="{392E691F-310E-0746-AB70-F247B104C3C5}" type="pres">
      <dgm:prSet presAssocID="{A2799E4E-176A-2A43-96E5-55C128BA27F6}" presName="centerShape" presStyleLbl="vennNode1" presStyleIdx="0" presStyleCnt="1" custScaleX="168601" custScaleY="61756" custLinFactNeighborX="0" custLinFactNeighborY="-1745"/>
      <dgm:spPr/>
      <dgm:t>
        <a:bodyPr/>
        <a:lstStyle/>
        <a:p>
          <a:endParaRPr lang="fr-FR"/>
        </a:p>
      </dgm:t>
    </dgm:pt>
  </dgm:ptLst>
  <dgm:cxnLst>
    <dgm:cxn modelId="{3746B009-C0A7-834E-B228-79D86A276757}" srcId="{3415FB1D-E317-234D-AD5D-A17ACF3EFA2B}" destId="{A2799E4E-176A-2A43-96E5-55C128BA27F6}" srcOrd="0" destOrd="0" parTransId="{FA401835-E061-E140-8E9A-6874966A8C73}" sibTransId="{4B5A045D-B107-5640-B727-B294AABE6F1E}"/>
    <dgm:cxn modelId="{78FECC34-4314-1B48-9C74-EC3038714320}" type="presOf" srcId="{3415FB1D-E317-234D-AD5D-A17ACF3EFA2B}" destId="{CEB9352C-ECD9-3C42-A8D2-0CFD7C9CAEE6}" srcOrd="0" destOrd="0" presId="urn:microsoft.com/office/officeart/2005/8/layout/radial3"/>
    <dgm:cxn modelId="{0EBCE7CC-0CF9-284A-8B21-CE85855F593E}" type="presOf" srcId="{A2799E4E-176A-2A43-96E5-55C128BA27F6}" destId="{392E691F-310E-0746-AB70-F247B104C3C5}" srcOrd="0" destOrd="0" presId="urn:microsoft.com/office/officeart/2005/8/layout/radial3"/>
    <dgm:cxn modelId="{7360C109-539D-9242-8085-C76ADB21E393}" type="presParOf" srcId="{CEB9352C-ECD9-3C42-A8D2-0CFD7C9CAEE6}" destId="{7EA2EC61-5F70-4E4F-AFBE-D910333C4785}" srcOrd="0" destOrd="0" presId="urn:microsoft.com/office/officeart/2005/8/layout/radial3"/>
    <dgm:cxn modelId="{2D655961-D76C-AE41-8C11-891260B80D33}" type="presParOf" srcId="{7EA2EC61-5F70-4E4F-AFBE-D910333C4785}" destId="{392E691F-310E-0746-AB70-F247B104C3C5}" srcOrd="0"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31FF0-5528-4635-89ED-523E038E9D7B}" type="doc">
      <dgm:prSet loTypeId="urn:microsoft.com/office/officeart/2005/8/layout/hProcess11" loCatId="process" qsTypeId="urn:microsoft.com/office/officeart/2005/8/quickstyle/simple1" qsCatId="simple" csTypeId="urn:microsoft.com/office/officeart/2005/8/colors/accent1_2" csCatId="accent1" phldr="1"/>
      <dgm:spPr/>
    </dgm:pt>
    <dgm:pt modelId="{6D6CA641-5EAF-4D8D-9A5D-343010966F97}">
      <dgm:prSet phldrT="[Texte]" custT="1"/>
      <dgm:spPr/>
      <dgm:t>
        <a:bodyPr/>
        <a:lstStyle/>
        <a:p>
          <a:r>
            <a:rPr lang="fr-FR" sz="1800" b="1" dirty="0" smtClean="0"/>
            <a:t>Besoin identifié</a:t>
          </a:r>
          <a:endParaRPr lang="fr-FR" sz="1200" i="0" dirty="0"/>
        </a:p>
      </dgm:t>
    </dgm:pt>
    <dgm:pt modelId="{726092C6-B743-433F-9988-9E043029FBFC}" type="parTrans" cxnId="{5A3861CC-1F6B-4725-A763-8413B6254816}">
      <dgm:prSet/>
      <dgm:spPr/>
      <dgm:t>
        <a:bodyPr/>
        <a:lstStyle/>
        <a:p>
          <a:endParaRPr lang="fr-FR"/>
        </a:p>
      </dgm:t>
    </dgm:pt>
    <dgm:pt modelId="{9BD3AF76-268B-48BF-AF0F-55BF94F3971C}" type="sibTrans" cxnId="{5A3861CC-1F6B-4725-A763-8413B6254816}">
      <dgm:prSet/>
      <dgm:spPr/>
      <dgm:t>
        <a:bodyPr/>
        <a:lstStyle/>
        <a:p>
          <a:endParaRPr lang="fr-FR"/>
        </a:p>
      </dgm:t>
    </dgm:pt>
    <dgm:pt modelId="{DF4FB258-3C9D-4C14-8521-BF9D9E19EA5F}">
      <dgm:prSet phldrT="[Texte]"/>
      <dgm:spPr/>
      <dgm:t>
        <a:bodyPr/>
        <a:lstStyle/>
        <a:p>
          <a:r>
            <a:rPr lang="fr-FR" b="1" dirty="0" smtClean="0"/>
            <a:t>Appel d’offre</a:t>
          </a:r>
          <a:endParaRPr lang="fr-FR" b="1" dirty="0"/>
        </a:p>
      </dgm:t>
    </dgm:pt>
    <dgm:pt modelId="{BE8F0CE0-9CA5-4D8D-994C-3AF565B0E001}" type="parTrans" cxnId="{623373A0-2EFB-4C70-A41C-57DF5BB96D68}">
      <dgm:prSet/>
      <dgm:spPr/>
      <dgm:t>
        <a:bodyPr/>
        <a:lstStyle/>
        <a:p>
          <a:endParaRPr lang="fr-FR"/>
        </a:p>
      </dgm:t>
    </dgm:pt>
    <dgm:pt modelId="{3C93BD4D-7AAB-4E88-94F7-3FF1E56A315F}" type="sibTrans" cxnId="{623373A0-2EFB-4C70-A41C-57DF5BB96D68}">
      <dgm:prSet/>
      <dgm:spPr/>
      <dgm:t>
        <a:bodyPr/>
        <a:lstStyle/>
        <a:p>
          <a:endParaRPr lang="fr-FR"/>
        </a:p>
      </dgm:t>
    </dgm:pt>
    <dgm:pt modelId="{BF48BA7D-6ADD-4EB1-92C3-EBE1581AB02D}">
      <dgm:prSet phldrT="[Texte]"/>
      <dgm:spPr/>
      <dgm:t>
        <a:bodyPr/>
        <a:lstStyle/>
        <a:p>
          <a:r>
            <a:rPr lang="fr-FR" b="1" dirty="0" smtClean="0"/>
            <a:t>Dégustation échantillon </a:t>
          </a:r>
          <a:endParaRPr lang="fr-FR" b="1" dirty="0"/>
        </a:p>
      </dgm:t>
    </dgm:pt>
    <dgm:pt modelId="{FB4BF04F-44F6-4F10-999B-E321F3246472}" type="parTrans" cxnId="{F57A7F05-D3C1-41E4-94D2-33C5F3C01432}">
      <dgm:prSet/>
      <dgm:spPr/>
      <dgm:t>
        <a:bodyPr/>
        <a:lstStyle/>
        <a:p>
          <a:endParaRPr lang="fr-FR"/>
        </a:p>
      </dgm:t>
    </dgm:pt>
    <dgm:pt modelId="{C2187942-97AB-4769-BF79-2A32B54EDB9F}" type="sibTrans" cxnId="{F57A7F05-D3C1-41E4-94D2-33C5F3C01432}">
      <dgm:prSet/>
      <dgm:spPr/>
      <dgm:t>
        <a:bodyPr/>
        <a:lstStyle/>
        <a:p>
          <a:endParaRPr lang="fr-FR"/>
        </a:p>
      </dgm:t>
    </dgm:pt>
    <dgm:pt modelId="{652603AE-0348-4D66-A512-7821EABC7B7C}">
      <dgm:prSet phldrT="[Texte]"/>
      <dgm:spPr/>
      <dgm:t>
        <a:bodyPr/>
        <a:lstStyle/>
        <a:p>
          <a:r>
            <a:rPr lang="fr-FR" b="1" dirty="0" err="1" smtClean="0"/>
            <a:t>Sourcing</a:t>
          </a:r>
          <a:endParaRPr lang="fr-FR" b="1" dirty="0"/>
        </a:p>
      </dgm:t>
    </dgm:pt>
    <dgm:pt modelId="{7ABF4C74-27B1-4526-AD45-65445131D2BE}" type="parTrans" cxnId="{91AB11B9-1E5B-4887-B7D6-487796601B1E}">
      <dgm:prSet/>
      <dgm:spPr/>
      <dgm:t>
        <a:bodyPr/>
        <a:lstStyle/>
        <a:p>
          <a:endParaRPr lang="fr-FR"/>
        </a:p>
      </dgm:t>
    </dgm:pt>
    <dgm:pt modelId="{65ED63CE-A44C-477D-8EB6-3D373CBB88A3}" type="sibTrans" cxnId="{91AB11B9-1E5B-4887-B7D6-487796601B1E}">
      <dgm:prSet/>
      <dgm:spPr/>
      <dgm:t>
        <a:bodyPr/>
        <a:lstStyle/>
        <a:p>
          <a:endParaRPr lang="fr-FR"/>
        </a:p>
      </dgm:t>
    </dgm:pt>
    <dgm:pt modelId="{CA680AB8-C31B-406D-BF29-75D14AF7F40D}">
      <dgm:prSet phldrT="[Texte]"/>
      <dgm:spPr/>
      <dgm:t>
        <a:bodyPr/>
        <a:lstStyle/>
        <a:p>
          <a:r>
            <a:rPr lang="fr-FR" b="1" dirty="0" smtClean="0"/>
            <a:t>Analyse FT</a:t>
          </a:r>
          <a:endParaRPr lang="fr-FR" b="1" dirty="0"/>
        </a:p>
      </dgm:t>
    </dgm:pt>
    <dgm:pt modelId="{C99EB5CF-AA75-4610-A699-DA2C8EE4693E}" type="parTrans" cxnId="{DB91A254-C5AD-4FE1-AD92-730ED6AB9498}">
      <dgm:prSet/>
      <dgm:spPr/>
      <dgm:t>
        <a:bodyPr/>
        <a:lstStyle/>
        <a:p>
          <a:endParaRPr lang="fr-FR"/>
        </a:p>
      </dgm:t>
    </dgm:pt>
    <dgm:pt modelId="{2DF32444-2A8B-4FB5-A65C-E282DC50FEE8}" type="sibTrans" cxnId="{DB91A254-C5AD-4FE1-AD92-730ED6AB9498}">
      <dgm:prSet/>
      <dgm:spPr/>
      <dgm:t>
        <a:bodyPr/>
        <a:lstStyle/>
        <a:p>
          <a:endParaRPr lang="fr-FR"/>
        </a:p>
      </dgm:t>
    </dgm:pt>
    <dgm:pt modelId="{8E7C933B-0F26-4A5B-B93A-4C1F08F73F48}" type="pres">
      <dgm:prSet presAssocID="{3CB31FF0-5528-4635-89ED-523E038E9D7B}" presName="Name0" presStyleCnt="0">
        <dgm:presLayoutVars>
          <dgm:dir/>
          <dgm:resizeHandles val="exact"/>
        </dgm:presLayoutVars>
      </dgm:prSet>
      <dgm:spPr/>
    </dgm:pt>
    <dgm:pt modelId="{AC802DF0-7661-414B-9533-245A44656B47}" type="pres">
      <dgm:prSet presAssocID="{3CB31FF0-5528-4635-89ED-523E038E9D7B}" presName="arrow" presStyleLbl="bgShp" presStyleIdx="0" presStyleCnt="1"/>
      <dgm:spPr>
        <a:solidFill>
          <a:srgbClr val="F13787"/>
        </a:solidFill>
      </dgm:spPr>
    </dgm:pt>
    <dgm:pt modelId="{FDF0B7CA-3DEA-4FF2-841B-B2466996ADC1}" type="pres">
      <dgm:prSet presAssocID="{3CB31FF0-5528-4635-89ED-523E038E9D7B}" presName="points" presStyleCnt="0"/>
      <dgm:spPr/>
    </dgm:pt>
    <dgm:pt modelId="{A1BA4A42-D1B1-4A0F-AF23-866E926C2AE1}" type="pres">
      <dgm:prSet presAssocID="{6D6CA641-5EAF-4D8D-9A5D-343010966F97}" presName="compositeA" presStyleCnt="0"/>
      <dgm:spPr/>
    </dgm:pt>
    <dgm:pt modelId="{79D35FCC-C9B1-41FF-AA6A-FCF61939180B}" type="pres">
      <dgm:prSet presAssocID="{6D6CA641-5EAF-4D8D-9A5D-343010966F97}" presName="textA" presStyleLbl="revTx" presStyleIdx="0" presStyleCnt="5" custScaleY="40911" custLinFactNeighborX="1701" custLinFactNeighborY="18177">
        <dgm:presLayoutVars>
          <dgm:bulletEnabled val="1"/>
        </dgm:presLayoutVars>
      </dgm:prSet>
      <dgm:spPr/>
      <dgm:t>
        <a:bodyPr/>
        <a:lstStyle/>
        <a:p>
          <a:endParaRPr lang="fr-FR"/>
        </a:p>
      </dgm:t>
    </dgm:pt>
    <dgm:pt modelId="{E13F63AD-F12D-444F-AFA5-D9DAFD1EBD48}" type="pres">
      <dgm:prSet presAssocID="{6D6CA641-5EAF-4D8D-9A5D-343010966F97}" presName="circleA" presStyleLbl="node1" presStyleIdx="0" presStyleCnt="5" custLinFactNeighborX="7102" custLinFactNeighborY="52967"/>
      <dgm:spPr/>
    </dgm:pt>
    <dgm:pt modelId="{718DACA9-ABC8-43DC-853E-4D4C87460C77}" type="pres">
      <dgm:prSet presAssocID="{6D6CA641-5EAF-4D8D-9A5D-343010966F97}" presName="spaceA" presStyleCnt="0"/>
      <dgm:spPr/>
    </dgm:pt>
    <dgm:pt modelId="{FC9C08CA-5DC1-41D0-8FF6-1B85C9892F0B}" type="pres">
      <dgm:prSet presAssocID="{9BD3AF76-268B-48BF-AF0F-55BF94F3971C}" presName="space" presStyleCnt="0"/>
      <dgm:spPr/>
    </dgm:pt>
    <dgm:pt modelId="{5C654139-68B6-4DFB-94DD-D4EF8A0F036B}" type="pres">
      <dgm:prSet presAssocID="{652603AE-0348-4D66-A512-7821EABC7B7C}" presName="compositeB" presStyleCnt="0"/>
      <dgm:spPr/>
    </dgm:pt>
    <dgm:pt modelId="{E356E526-FD78-4696-9A90-75BBE7294E29}" type="pres">
      <dgm:prSet presAssocID="{652603AE-0348-4D66-A512-7821EABC7B7C}" presName="textB" presStyleLbl="revTx" presStyleIdx="1" presStyleCnt="5">
        <dgm:presLayoutVars>
          <dgm:bulletEnabled val="1"/>
        </dgm:presLayoutVars>
      </dgm:prSet>
      <dgm:spPr/>
      <dgm:t>
        <a:bodyPr/>
        <a:lstStyle/>
        <a:p>
          <a:endParaRPr lang="fr-FR"/>
        </a:p>
      </dgm:t>
    </dgm:pt>
    <dgm:pt modelId="{158AE836-BFE2-4165-BC70-694B5FB63525}" type="pres">
      <dgm:prSet presAssocID="{652603AE-0348-4D66-A512-7821EABC7B7C}" presName="circleB" presStyleLbl="node1" presStyleIdx="1" presStyleCnt="5"/>
      <dgm:spPr/>
    </dgm:pt>
    <dgm:pt modelId="{67B9D9CD-FADD-4199-B8D8-56EDC8C5E4CB}" type="pres">
      <dgm:prSet presAssocID="{652603AE-0348-4D66-A512-7821EABC7B7C}" presName="spaceB" presStyleCnt="0"/>
      <dgm:spPr/>
    </dgm:pt>
    <dgm:pt modelId="{8FA00740-B6A9-4F34-8A0B-9FA176AD18B7}" type="pres">
      <dgm:prSet presAssocID="{65ED63CE-A44C-477D-8EB6-3D373CBB88A3}" presName="space" presStyleCnt="0"/>
      <dgm:spPr/>
    </dgm:pt>
    <dgm:pt modelId="{6E8213B6-5856-45C8-996A-16D1FCD656D6}" type="pres">
      <dgm:prSet presAssocID="{CA680AB8-C31B-406D-BF29-75D14AF7F40D}" presName="compositeA" presStyleCnt="0"/>
      <dgm:spPr/>
    </dgm:pt>
    <dgm:pt modelId="{7E057550-7E43-46D5-A357-B2594EB33A71}" type="pres">
      <dgm:prSet presAssocID="{CA680AB8-C31B-406D-BF29-75D14AF7F40D}" presName="textA" presStyleLbl="revTx" presStyleIdx="2" presStyleCnt="5" custScaleY="40963" custLinFactNeighborX="1384" custLinFactNeighborY="31370">
        <dgm:presLayoutVars>
          <dgm:bulletEnabled val="1"/>
        </dgm:presLayoutVars>
      </dgm:prSet>
      <dgm:spPr/>
      <dgm:t>
        <a:bodyPr/>
        <a:lstStyle/>
        <a:p>
          <a:endParaRPr lang="fr-FR"/>
        </a:p>
      </dgm:t>
    </dgm:pt>
    <dgm:pt modelId="{0F6D4239-D2C5-45C3-B407-B91DC345D14B}" type="pres">
      <dgm:prSet presAssocID="{CA680AB8-C31B-406D-BF29-75D14AF7F40D}" presName="circleA" presStyleLbl="node1" presStyleIdx="2" presStyleCnt="5" custLinFactNeighborX="2538" custLinFactNeighborY="52916"/>
      <dgm:spPr/>
    </dgm:pt>
    <dgm:pt modelId="{373C9B10-48B7-46B6-B363-EF2A5D9BEA4A}" type="pres">
      <dgm:prSet presAssocID="{CA680AB8-C31B-406D-BF29-75D14AF7F40D}" presName="spaceA" presStyleCnt="0"/>
      <dgm:spPr/>
    </dgm:pt>
    <dgm:pt modelId="{CD2C9714-12DD-49CD-A557-49B1791C0501}" type="pres">
      <dgm:prSet presAssocID="{2DF32444-2A8B-4FB5-A65C-E282DC50FEE8}" presName="space" presStyleCnt="0"/>
      <dgm:spPr/>
    </dgm:pt>
    <dgm:pt modelId="{80066035-73A3-4966-AF9D-1BE5529BB6F7}" type="pres">
      <dgm:prSet presAssocID="{BF48BA7D-6ADD-4EB1-92C3-EBE1581AB02D}" presName="compositeB" presStyleCnt="0"/>
      <dgm:spPr/>
    </dgm:pt>
    <dgm:pt modelId="{C40FA4E9-3201-499E-A6D6-2702F9C20549}" type="pres">
      <dgm:prSet presAssocID="{BF48BA7D-6ADD-4EB1-92C3-EBE1581AB02D}" presName="textB" presStyleLbl="revTx" presStyleIdx="3" presStyleCnt="5">
        <dgm:presLayoutVars>
          <dgm:bulletEnabled val="1"/>
        </dgm:presLayoutVars>
      </dgm:prSet>
      <dgm:spPr/>
      <dgm:t>
        <a:bodyPr/>
        <a:lstStyle/>
        <a:p>
          <a:endParaRPr lang="fr-FR"/>
        </a:p>
      </dgm:t>
    </dgm:pt>
    <dgm:pt modelId="{FEE8A6C8-379A-487D-B91B-7188B0F80612}" type="pres">
      <dgm:prSet presAssocID="{BF48BA7D-6ADD-4EB1-92C3-EBE1581AB02D}" presName="circleB" presStyleLbl="node1" presStyleIdx="3" presStyleCnt="5"/>
      <dgm:spPr/>
    </dgm:pt>
    <dgm:pt modelId="{C39C682D-6314-4498-AFEC-DF699782D57D}" type="pres">
      <dgm:prSet presAssocID="{BF48BA7D-6ADD-4EB1-92C3-EBE1581AB02D}" presName="spaceB" presStyleCnt="0"/>
      <dgm:spPr/>
    </dgm:pt>
    <dgm:pt modelId="{966BB084-9D42-4EE8-A52C-61C1114A9BA3}" type="pres">
      <dgm:prSet presAssocID="{C2187942-97AB-4769-BF79-2A32B54EDB9F}" presName="space" presStyleCnt="0"/>
      <dgm:spPr/>
    </dgm:pt>
    <dgm:pt modelId="{A868D6A5-5C3F-473E-B723-2203CA4ADBC7}" type="pres">
      <dgm:prSet presAssocID="{DF4FB258-3C9D-4C14-8521-BF9D9E19EA5F}" presName="compositeA" presStyleCnt="0"/>
      <dgm:spPr/>
    </dgm:pt>
    <dgm:pt modelId="{DED5D29F-1723-4DCB-A6EF-92E47B8FA5D5}" type="pres">
      <dgm:prSet presAssocID="{DF4FB258-3C9D-4C14-8521-BF9D9E19EA5F}" presName="textA" presStyleLbl="revTx" presStyleIdx="4" presStyleCnt="5" custScaleY="75726" custLinFactNeighborX="1067" custLinFactNeighborY="7233">
        <dgm:presLayoutVars>
          <dgm:bulletEnabled val="1"/>
        </dgm:presLayoutVars>
      </dgm:prSet>
      <dgm:spPr/>
      <dgm:t>
        <a:bodyPr/>
        <a:lstStyle/>
        <a:p>
          <a:endParaRPr lang="fr-FR"/>
        </a:p>
      </dgm:t>
    </dgm:pt>
    <dgm:pt modelId="{EDDABE77-1226-4D4E-9BFB-757F0FE19F21}" type="pres">
      <dgm:prSet presAssocID="{DF4FB258-3C9D-4C14-8521-BF9D9E19EA5F}" presName="circleA" presStyleLbl="node1" presStyleIdx="4" presStyleCnt="5" custLinFactNeighborX="-5852" custLinFactNeighborY="23953"/>
      <dgm:spPr/>
    </dgm:pt>
    <dgm:pt modelId="{D9759769-779B-4CEC-A4F4-D094A197415C}" type="pres">
      <dgm:prSet presAssocID="{DF4FB258-3C9D-4C14-8521-BF9D9E19EA5F}" presName="spaceA" presStyleCnt="0"/>
      <dgm:spPr/>
    </dgm:pt>
  </dgm:ptLst>
  <dgm:cxnLst>
    <dgm:cxn modelId="{02CDDC47-8D2B-47F4-B96E-38CCFF2B43C1}" type="presOf" srcId="{BF48BA7D-6ADD-4EB1-92C3-EBE1581AB02D}" destId="{C40FA4E9-3201-499E-A6D6-2702F9C20549}" srcOrd="0" destOrd="0" presId="urn:microsoft.com/office/officeart/2005/8/layout/hProcess11"/>
    <dgm:cxn modelId="{DB91A254-C5AD-4FE1-AD92-730ED6AB9498}" srcId="{3CB31FF0-5528-4635-89ED-523E038E9D7B}" destId="{CA680AB8-C31B-406D-BF29-75D14AF7F40D}" srcOrd="2" destOrd="0" parTransId="{C99EB5CF-AA75-4610-A699-DA2C8EE4693E}" sibTransId="{2DF32444-2A8B-4FB5-A65C-E282DC50FEE8}"/>
    <dgm:cxn modelId="{A5D4B752-0200-4BAB-BFC1-8D849B29E0A5}" type="presOf" srcId="{3CB31FF0-5528-4635-89ED-523E038E9D7B}" destId="{8E7C933B-0F26-4A5B-B93A-4C1F08F73F48}" srcOrd="0" destOrd="0" presId="urn:microsoft.com/office/officeart/2005/8/layout/hProcess11"/>
    <dgm:cxn modelId="{91AB11B9-1E5B-4887-B7D6-487796601B1E}" srcId="{3CB31FF0-5528-4635-89ED-523E038E9D7B}" destId="{652603AE-0348-4D66-A512-7821EABC7B7C}" srcOrd="1" destOrd="0" parTransId="{7ABF4C74-27B1-4526-AD45-65445131D2BE}" sibTransId="{65ED63CE-A44C-477D-8EB6-3D373CBB88A3}"/>
    <dgm:cxn modelId="{6588B62E-B1B3-4598-A453-1B904A9B05CC}" type="presOf" srcId="{652603AE-0348-4D66-A512-7821EABC7B7C}" destId="{E356E526-FD78-4696-9A90-75BBE7294E29}" srcOrd="0" destOrd="0" presId="urn:microsoft.com/office/officeart/2005/8/layout/hProcess11"/>
    <dgm:cxn modelId="{88505FA2-CFBB-4254-9051-E93BBECDED27}" type="presOf" srcId="{6D6CA641-5EAF-4D8D-9A5D-343010966F97}" destId="{79D35FCC-C9B1-41FF-AA6A-FCF61939180B}" srcOrd="0" destOrd="0" presId="urn:microsoft.com/office/officeart/2005/8/layout/hProcess11"/>
    <dgm:cxn modelId="{0E21FF2E-933A-4C44-8722-D4EBB2B49450}" type="presOf" srcId="{CA680AB8-C31B-406D-BF29-75D14AF7F40D}" destId="{7E057550-7E43-46D5-A357-B2594EB33A71}" srcOrd="0" destOrd="0" presId="urn:microsoft.com/office/officeart/2005/8/layout/hProcess11"/>
    <dgm:cxn modelId="{5A3861CC-1F6B-4725-A763-8413B6254816}" srcId="{3CB31FF0-5528-4635-89ED-523E038E9D7B}" destId="{6D6CA641-5EAF-4D8D-9A5D-343010966F97}" srcOrd="0" destOrd="0" parTransId="{726092C6-B743-433F-9988-9E043029FBFC}" sibTransId="{9BD3AF76-268B-48BF-AF0F-55BF94F3971C}"/>
    <dgm:cxn modelId="{24913413-FAE5-4B78-8ABC-76810574965D}" type="presOf" srcId="{DF4FB258-3C9D-4C14-8521-BF9D9E19EA5F}" destId="{DED5D29F-1723-4DCB-A6EF-92E47B8FA5D5}" srcOrd="0" destOrd="0" presId="urn:microsoft.com/office/officeart/2005/8/layout/hProcess11"/>
    <dgm:cxn modelId="{623373A0-2EFB-4C70-A41C-57DF5BB96D68}" srcId="{3CB31FF0-5528-4635-89ED-523E038E9D7B}" destId="{DF4FB258-3C9D-4C14-8521-BF9D9E19EA5F}" srcOrd="4" destOrd="0" parTransId="{BE8F0CE0-9CA5-4D8D-994C-3AF565B0E001}" sibTransId="{3C93BD4D-7AAB-4E88-94F7-3FF1E56A315F}"/>
    <dgm:cxn modelId="{F57A7F05-D3C1-41E4-94D2-33C5F3C01432}" srcId="{3CB31FF0-5528-4635-89ED-523E038E9D7B}" destId="{BF48BA7D-6ADD-4EB1-92C3-EBE1581AB02D}" srcOrd="3" destOrd="0" parTransId="{FB4BF04F-44F6-4F10-999B-E321F3246472}" sibTransId="{C2187942-97AB-4769-BF79-2A32B54EDB9F}"/>
    <dgm:cxn modelId="{476F99C2-CAFD-43C0-9959-50CE2831C6AE}" type="presParOf" srcId="{8E7C933B-0F26-4A5B-B93A-4C1F08F73F48}" destId="{AC802DF0-7661-414B-9533-245A44656B47}" srcOrd="0" destOrd="0" presId="urn:microsoft.com/office/officeart/2005/8/layout/hProcess11"/>
    <dgm:cxn modelId="{80CC33DC-9497-4FBA-BE3E-8D10CF3AFCCD}" type="presParOf" srcId="{8E7C933B-0F26-4A5B-B93A-4C1F08F73F48}" destId="{FDF0B7CA-3DEA-4FF2-841B-B2466996ADC1}" srcOrd="1" destOrd="0" presId="urn:microsoft.com/office/officeart/2005/8/layout/hProcess11"/>
    <dgm:cxn modelId="{247C4066-D204-453A-96BA-1AF9E8B4DA3B}" type="presParOf" srcId="{FDF0B7CA-3DEA-4FF2-841B-B2466996ADC1}" destId="{A1BA4A42-D1B1-4A0F-AF23-866E926C2AE1}" srcOrd="0" destOrd="0" presId="urn:microsoft.com/office/officeart/2005/8/layout/hProcess11"/>
    <dgm:cxn modelId="{22F2BCCB-465C-475B-A138-E56B70383103}" type="presParOf" srcId="{A1BA4A42-D1B1-4A0F-AF23-866E926C2AE1}" destId="{79D35FCC-C9B1-41FF-AA6A-FCF61939180B}" srcOrd="0" destOrd="0" presId="urn:microsoft.com/office/officeart/2005/8/layout/hProcess11"/>
    <dgm:cxn modelId="{09B90F02-8F86-4A84-B9E1-C9D3C0EC360B}" type="presParOf" srcId="{A1BA4A42-D1B1-4A0F-AF23-866E926C2AE1}" destId="{E13F63AD-F12D-444F-AFA5-D9DAFD1EBD48}" srcOrd="1" destOrd="0" presId="urn:microsoft.com/office/officeart/2005/8/layout/hProcess11"/>
    <dgm:cxn modelId="{A8C31A30-F52E-4784-8D64-F73EB0AF28ED}" type="presParOf" srcId="{A1BA4A42-D1B1-4A0F-AF23-866E926C2AE1}" destId="{718DACA9-ABC8-43DC-853E-4D4C87460C77}" srcOrd="2" destOrd="0" presId="urn:microsoft.com/office/officeart/2005/8/layout/hProcess11"/>
    <dgm:cxn modelId="{C7EF7D69-79D5-4A14-955C-4BE77885D270}" type="presParOf" srcId="{FDF0B7CA-3DEA-4FF2-841B-B2466996ADC1}" destId="{FC9C08CA-5DC1-41D0-8FF6-1B85C9892F0B}" srcOrd="1" destOrd="0" presId="urn:microsoft.com/office/officeart/2005/8/layout/hProcess11"/>
    <dgm:cxn modelId="{2A32B8BF-95FB-453A-AE58-AC3D925A1103}" type="presParOf" srcId="{FDF0B7CA-3DEA-4FF2-841B-B2466996ADC1}" destId="{5C654139-68B6-4DFB-94DD-D4EF8A0F036B}" srcOrd="2" destOrd="0" presId="urn:microsoft.com/office/officeart/2005/8/layout/hProcess11"/>
    <dgm:cxn modelId="{139C7354-AB7D-416C-B42D-4469B855F9A6}" type="presParOf" srcId="{5C654139-68B6-4DFB-94DD-D4EF8A0F036B}" destId="{E356E526-FD78-4696-9A90-75BBE7294E29}" srcOrd="0" destOrd="0" presId="urn:microsoft.com/office/officeart/2005/8/layout/hProcess11"/>
    <dgm:cxn modelId="{3B454E34-5BC5-4317-AEC1-206AA3123783}" type="presParOf" srcId="{5C654139-68B6-4DFB-94DD-D4EF8A0F036B}" destId="{158AE836-BFE2-4165-BC70-694B5FB63525}" srcOrd="1" destOrd="0" presId="urn:microsoft.com/office/officeart/2005/8/layout/hProcess11"/>
    <dgm:cxn modelId="{19983826-C5DA-4A6A-BD12-FBE4965EC687}" type="presParOf" srcId="{5C654139-68B6-4DFB-94DD-D4EF8A0F036B}" destId="{67B9D9CD-FADD-4199-B8D8-56EDC8C5E4CB}" srcOrd="2" destOrd="0" presId="urn:microsoft.com/office/officeart/2005/8/layout/hProcess11"/>
    <dgm:cxn modelId="{24D5E73F-8877-413D-8DF5-B1F879C1EDD5}" type="presParOf" srcId="{FDF0B7CA-3DEA-4FF2-841B-B2466996ADC1}" destId="{8FA00740-B6A9-4F34-8A0B-9FA176AD18B7}" srcOrd="3" destOrd="0" presId="urn:microsoft.com/office/officeart/2005/8/layout/hProcess11"/>
    <dgm:cxn modelId="{A8111C2A-B199-403C-8C63-0315C16D01EE}" type="presParOf" srcId="{FDF0B7CA-3DEA-4FF2-841B-B2466996ADC1}" destId="{6E8213B6-5856-45C8-996A-16D1FCD656D6}" srcOrd="4" destOrd="0" presId="urn:microsoft.com/office/officeart/2005/8/layout/hProcess11"/>
    <dgm:cxn modelId="{B7E8F06F-D768-4530-81EB-0A0758719F81}" type="presParOf" srcId="{6E8213B6-5856-45C8-996A-16D1FCD656D6}" destId="{7E057550-7E43-46D5-A357-B2594EB33A71}" srcOrd="0" destOrd="0" presId="urn:microsoft.com/office/officeart/2005/8/layout/hProcess11"/>
    <dgm:cxn modelId="{A5A95CCD-C48D-495F-9505-3B1944462756}" type="presParOf" srcId="{6E8213B6-5856-45C8-996A-16D1FCD656D6}" destId="{0F6D4239-D2C5-45C3-B407-B91DC345D14B}" srcOrd="1" destOrd="0" presId="urn:microsoft.com/office/officeart/2005/8/layout/hProcess11"/>
    <dgm:cxn modelId="{F5CFD984-4E9F-4AF5-A4FD-801F55AB1F94}" type="presParOf" srcId="{6E8213B6-5856-45C8-996A-16D1FCD656D6}" destId="{373C9B10-48B7-46B6-B363-EF2A5D9BEA4A}" srcOrd="2" destOrd="0" presId="urn:microsoft.com/office/officeart/2005/8/layout/hProcess11"/>
    <dgm:cxn modelId="{C7B950F1-64C8-45A6-A8F1-E98B1651CB23}" type="presParOf" srcId="{FDF0B7CA-3DEA-4FF2-841B-B2466996ADC1}" destId="{CD2C9714-12DD-49CD-A557-49B1791C0501}" srcOrd="5" destOrd="0" presId="urn:microsoft.com/office/officeart/2005/8/layout/hProcess11"/>
    <dgm:cxn modelId="{C7C28902-6844-4C47-8E06-9B35665D1539}" type="presParOf" srcId="{FDF0B7CA-3DEA-4FF2-841B-B2466996ADC1}" destId="{80066035-73A3-4966-AF9D-1BE5529BB6F7}" srcOrd="6" destOrd="0" presId="urn:microsoft.com/office/officeart/2005/8/layout/hProcess11"/>
    <dgm:cxn modelId="{E4FF24C3-E21E-4236-B916-AE6BB7724021}" type="presParOf" srcId="{80066035-73A3-4966-AF9D-1BE5529BB6F7}" destId="{C40FA4E9-3201-499E-A6D6-2702F9C20549}" srcOrd="0" destOrd="0" presId="urn:microsoft.com/office/officeart/2005/8/layout/hProcess11"/>
    <dgm:cxn modelId="{6D353F78-C28D-47D2-AA5B-928B85EDF4FB}" type="presParOf" srcId="{80066035-73A3-4966-AF9D-1BE5529BB6F7}" destId="{FEE8A6C8-379A-487D-B91B-7188B0F80612}" srcOrd="1" destOrd="0" presId="urn:microsoft.com/office/officeart/2005/8/layout/hProcess11"/>
    <dgm:cxn modelId="{2D4E7E57-CB4E-4307-A48E-B7A994552B30}" type="presParOf" srcId="{80066035-73A3-4966-AF9D-1BE5529BB6F7}" destId="{C39C682D-6314-4498-AFEC-DF699782D57D}" srcOrd="2" destOrd="0" presId="urn:microsoft.com/office/officeart/2005/8/layout/hProcess11"/>
    <dgm:cxn modelId="{C1E29919-AC72-4153-9653-CC99152A85F4}" type="presParOf" srcId="{FDF0B7CA-3DEA-4FF2-841B-B2466996ADC1}" destId="{966BB084-9D42-4EE8-A52C-61C1114A9BA3}" srcOrd="7" destOrd="0" presId="urn:microsoft.com/office/officeart/2005/8/layout/hProcess11"/>
    <dgm:cxn modelId="{1FAA7675-666A-4E1D-A78F-CE247FDFE316}" type="presParOf" srcId="{FDF0B7CA-3DEA-4FF2-841B-B2466996ADC1}" destId="{A868D6A5-5C3F-473E-B723-2203CA4ADBC7}" srcOrd="8" destOrd="0" presId="urn:microsoft.com/office/officeart/2005/8/layout/hProcess11"/>
    <dgm:cxn modelId="{2CBBE7EC-1F04-4A53-98D5-16EC211C8DC9}" type="presParOf" srcId="{A868D6A5-5C3F-473E-B723-2203CA4ADBC7}" destId="{DED5D29F-1723-4DCB-A6EF-92E47B8FA5D5}" srcOrd="0" destOrd="0" presId="urn:microsoft.com/office/officeart/2005/8/layout/hProcess11"/>
    <dgm:cxn modelId="{8BEEEB85-C9F0-43C7-82D5-36B61E879CA5}" type="presParOf" srcId="{A868D6A5-5C3F-473E-B723-2203CA4ADBC7}" destId="{EDDABE77-1226-4D4E-9BFB-757F0FE19F21}" srcOrd="1" destOrd="0" presId="urn:microsoft.com/office/officeart/2005/8/layout/hProcess11"/>
    <dgm:cxn modelId="{F53D454C-540D-4D1C-B0A8-C76B8E4C2943}" type="presParOf" srcId="{A868D6A5-5C3F-473E-B723-2203CA4ADBC7}" destId="{D9759769-779B-4CEC-A4F4-D094A1974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E691F-310E-0746-AB70-F247B104C3C5}">
      <dsp:nvSpPr>
        <dsp:cNvPr id="0" name=""/>
        <dsp:cNvSpPr/>
      </dsp:nvSpPr>
      <dsp:spPr>
        <a:xfrm>
          <a:off x="314671" y="833165"/>
          <a:ext cx="11562656" cy="4235226"/>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fr-FR" sz="3200" b="1" kern="1200" dirty="0" smtClean="0">
              <a:solidFill>
                <a:schemeClr val="bg1"/>
              </a:solidFill>
            </a:rPr>
            <a:t>L’alimentation durable en restauration scolaire</a:t>
          </a:r>
        </a:p>
        <a:p>
          <a:pPr marL="0" marR="0" lvl="0" indent="0" algn="ctr" defTabSz="914400" eaLnBrk="1" fontAlgn="auto" latinLnBrk="0" hangingPunct="1">
            <a:lnSpc>
              <a:spcPct val="100000"/>
            </a:lnSpc>
            <a:spcBef>
              <a:spcPct val="0"/>
            </a:spcBef>
            <a:spcAft>
              <a:spcPts val="0"/>
            </a:spcAft>
            <a:buClrTx/>
            <a:buSzTx/>
            <a:buFontTx/>
            <a:buNone/>
            <a:tabLst/>
            <a:defRPr/>
          </a:pPr>
          <a:endParaRPr lang="fr-FR" sz="3200" b="1" kern="1200" dirty="0" smtClean="0">
            <a:solidFill>
              <a:schemeClr val="bg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fr-FR" sz="2400" b="1" kern="1200" dirty="0" smtClean="0">
              <a:solidFill>
                <a:schemeClr val="bg1"/>
              </a:solidFill>
            </a:rPr>
            <a:t>Le programme Ma Cantine Autrement</a:t>
          </a:r>
        </a:p>
        <a:p>
          <a:pPr marL="0" marR="0" lvl="0" indent="0" algn="ctr" defTabSz="914400" eaLnBrk="1" fontAlgn="auto" latinLnBrk="0" hangingPunct="1">
            <a:lnSpc>
              <a:spcPct val="100000"/>
            </a:lnSpc>
            <a:spcBef>
              <a:spcPct val="0"/>
            </a:spcBef>
            <a:spcAft>
              <a:spcPts val="0"/>
            </a:spcAft>
            <a:buClrTx/>
            <a:buSzTx/>
            <a:buFontTx/>
            <a:buNone/>
            <a:tabLst/>
            <a:defRPr/>
          </a:pPr>
          <a:r>
            <a:rPr lang="fr-FR" sz="2400" b="1" kern="1200" dirty="0" smtClean="0">
              <a:solidFill>
                <a:schemeClr val="bg1"/>
              </a:solidFill>
            </a:rPr>
            <a:t> « de la fourche à la fourche »</a:t>
          </a:r>
        </a:p>
        <a:p>
          <a:pPr marL="0" lvl="0" algn="ctr" defTabSz="889000">
            <a:lnSpc>
              <a:spcPct val="90000"/>
            </a:lnSpc>
            <a:spcBef>
              <a:spcPct val="0"/>
            </a:spcBef>
            <a:spcAft>
              <a:spcPct val="35000"/>
            </a:spcAft>
            <a:buNone/>
          </a:pPr>
          <a:r>
            <a:rPr lang="fr-FR" sz="2400" b="1" kern="1200" dirty="0" smtClean="0">
              <a:solidFill>
                <a:schemeClr val="bg1"/>
              </a:solidFill>
            </a:rPr>
            <a:t>2014 – 2021</a:t>
          </a:r>
          <a:endParaRPr lang="fr-FR" sz="2000" b="1" kern="1200" dirty="0">
            <a:solidFill>
              <a:schemeClr val="bg1"/>
            </a:solidFill>
          </a:endParaRPr>
        </a:p>
      </dsp:txBody>
      <dsp:txXfrm>
        <a:off x="2007983" y="1453399"/>
        <a:ext cx="8176032" cy="2994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02DF0-7661-414B-9533-245A44656B47}">
      <dsp:nvSpPr>
        <dsp:cNvPr id="0" name=""/>
        <dsp:cNvSpPr/>
      </dsp:nvSpPr>
      <dsp:spPr>
        <a:xfrm>
          <a:off x="0" y="1306895"/>
          <a:ext cx="10515600" cy="1742527"/>
        </a:xfrm>
        <a:prstGeom prst="notchedRightArrow">
          <a:avLst/>
        </a:prstGeom>
        <a:solidFill>
          <a:srgbClr val="F13787"/>
        </a:solidFill>
        <a:ln>
          <a:noFill/>
        </a:ln>
        <a:effectLst/>
      </dsp:spPr>
      <dsp:style>
        <a:lnRef idx="0">
          <a:scrgbClr r="0" g="0" b="0"/>
        </a:lnRef>
        <a:fillRef idx="1">
          <a:scrgbClr r="0" g="0" b="0"/>
        </a:fillRef>
        <a:effectRef idx="0">
          <a:scrgbClr r="0" g="0" b="0"/>
        </a:effectRef>
        <a:fontRef idx="minor"/>
      </dsp:style>
    </dsp:sp>
    <dsp:sp modelId="{79D35FCC-C9B1-41FF-AA6A-FCF61939180B}">
      <dsp:nvSpPr>
        <dsp:cNvPr id="0" name=""/>
        <dsp:cNvSpPr/>
      </dsp:nvSpPr>
      <dsp:spPr>
        <a:xfrm>
          <a:off x="35090" y="574149"/>
          <a:ext cx="1818408" cy="712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fr-FR" sz="1800" b="1" kern="1200" dirty="0" smtClean="0"/>
            <a:t>Besoin identifié</a:t>
          </a:r>
          <a:endParaRPr lang="fr-FR" sz="1200" i="0" kern="1200" dirty="0"/>
        </a:p>
      </dsp:txBody>
      <dsp:txXfrm>
        <a:off x="35090" y="574149"/>
        <a:ext cx="1818408" cy="712885"/>
      </dsp:txXfrm>
    </dsp:sp>
    <dsp:sp modelId="{E13F63AD-F12D-444F-AFA5-D9DAFD1EBD48}">
      <dsp:nvSpPr>
        <dsp:cNvPr id="0" name=""/>
        <dsp:cNvSpPr/>
      </dsp:nvSpPr>
      <dsp:spPr>
        <a:xfrm>
          <a:off x="726485" y="1933674"/>
          <a:ext cx="435631" cy="435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6E526-FD78-4696-9A90-75BBE7294E29}">
      <dsp:nvSpPr>
        <dsp:cNvPr id="0" name=""/>
        <dsp:cNvSpPr/>
      </dsp:nvSpPr>
      <dsp:spPr>
        <a:xfrm>
          <a:off x="1913487" y="2613791"/>
          <a:ext cx="1818408" cy="174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fr-FR" sz="2000" b="1" kern="1200" dirty="0" err="1" smtClean="0"/>
            <a:t>Sourcing</a:t>
          </a:r>
          <a:endParaRPr lang="fr-FR" sz="2000" b="1" kern="1200" dirty="0"/>
        </a:p>
      </dsp:txBody>
      <dsp:txXfrm>
        <a:off x="1913487" y="2613791"/>
        <a:ext cx="1818408" cy="1742527"/>
      </dsp:txXfrm>
    </dsp:sp>
    <dsp:sp modelId="{158AE836-BFE2-4165-BC70-694B5FB63525}">
      <dsp:nvSpPr>
        <dsp:cNvPr id="0" name=""/>
        <dsp:cNvSpPr/>
      </dsp:nvSpPr>
      <dsp:spPr>
        <a:xfrm>
          <a:off x="2604875" y="1960343"/>
          <a:ext cx="435631" cy="435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57550-7E43-46D5-A357-B2594EB33A71}">
      <dsp:nvSpPr>
        <dsp:cNvPr id="0" name=""/>
        <dsp:cNvSpPr/>
      </dsp:nvSpPr>
      <dsp:spPr>
        <a:xfrm>
          <a:off x="3847982" y="803814"/>
          <a:ext cx="1818408" cy="713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fr-FR" sz="2000" b="1" kern="1200" dirty="0" smtClean="0"/>
            <a:t>Analyse FT</a:t>
          </a:r>
          <a:endParaRPr lang="fr-FR" sz="2000" b="1" kern="1200" dirty="0"/>
        </a:p>
      </dsp:txBody>
      <dsp:txXfrm>
        <a:off x="3847982" y="803814"/>
        <a:ext cx="1818408" cy="713791"/>
      </dsp:txXfrm>
    </dsp:sp>
    <dsp:sp modelId="{0F6D4239-D2C5-45C3-B407-B91DC345D14B}">
      <dsp:nvSpPr>
        <dsp:cNvPr id="0" name=""/>
        <dsp:cNvSpPr/>
      </dsp:nvSpPr>
      <dsp:spPr>
        <a:xfrm>
          <a:off x="4525260" y="1933678"/>
          <a:ext cx="435631" cy="435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0FA4E9-3201-499E-A6D6-2702F9C20549}">
      <dsp:nvSpPr>
        <dsp:cNvPr id="0" name=""/>
        <dsp:cNvSpPr/>
      </dsp:nvSpPr>
      <dsp:spPr>
        <a:xfrm>
          <a:off x="5732144" y="2613791"/>
          <a:ext cx="1818408" cy="174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fr-FR" sz="2000" b="1" kern="1200" dirty="0" smtClean="0"/>
            <a:t>Dégustation échantillon </a:t>
          </a:r>
          <a:endParaRPr lang="fr-FR" sz="2000" b="1" kern="1200" dirty="0"/>
        </a:p>
      </dsp:txBody>
      <dsp:txXfrm>
        <a:off x="5732144" y="2613791"/>
        <a:ext cx="1818408" cy="1742527"/>
      </dsp:txXfrm>
    </dsp:sp>
    <dsp:sp modelId="{FEE8A6C8-379A-487D-B91B-7188B0F80612}">
      <dsp:nvSpPr>
        <dsp:cNvPr id="0" name=""/>
        <dsp:cNvSpPr/>
      </dsp:nvSpPr>
      <dsp:spPr>
        <a:xfrm>
          <a:off x="6423532" y="1960343"/>
          <a:ext cx="435631" cy="435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D5D29F-1723-4DCB-A6EF-92E47B8FA5D5}">
      <dsp:nvSpPr>
        <dsp:cNvPr id="0" name=""/>
        <dsp:cNvSpPr/>
      </dsp:nvSpPr>
      <dsp:spPr>
        <a:xfrm>
          <a:off x="7660875" y="231782"/>
          <a:ext cx="1818408" cy="1319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fr-FR" sz="2000" b="1" kern="1200" dirty="0" smtClean="0"/>
            <a:t>Appel d’offre</a:t>
          </a:r>
          <a:endParaRPr lang="fr-FR" sz="2000" b="1" kern="1200" dirty="0"/>
        </a:p>
      </dsp:txBody>
      <dsp:txXfrm>
        <a:off x="7660875" y="231782"/>
        <a:ext cx="1818408" cy="1319546"/>
      </dsp:txXfrm>
    </dsp:sp>
    <dsp:sp modelId="{EDDABE77-1226-4D4E-9BFB-757F0FE19F21}">
      <dsp:nvSpPr>
        <dsp:cNvPr id="0" name=""/>
        <dsp:cNvSpPr/>
      </dsp:nvSpPr>
      <dsp:spPr>
        <a:xfrm>
          <a:off x="8307367" y="1958945"/>
          <a:ext cx="435631" cy="435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0DCDBB3E-0962-4543-8203-0E0084580CE0}"/>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pPr rtl="0"/>
            <a:fld id="{7C041F2E-D5F6-4F97-9A5D-B26B6DC6D3A5}" type="datetime1">
              <a:rPr lang="fr-FR" smtClean="0"/>
              <a:t>22/11/2022</a:t>
            </a:fld>
            <a:endParaRPr lang="fr-FR" dirty="0"/>
          </a:p>
        </p:txBody>
      </p:sp>
      <p:sp>
        <p:nvSpPr>
          <p:cNvPr id="4" name="Espace réservé du pied de page 3">
            <a:extLst>
              <a:ext uri="{FF2B5EF4-FFF2-40B4-BE49-F238E27FC236}">
                <a16:creationId xmlns:a16="http://schemas.microsoft.com/office/drawing/2014/main" id="{DD61A4A7-FC01-4444-9707-74E93BD63497}"/>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B28D65D7-8813-49CE-A8BE-42984C5CBDA7}"/>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A022FEE5-93F6-4794-9247-D82E88608B7E}" type="slidenum">
              <a:rPr lang="fr-FR" smtClean="0"/>
              <a:t>‹N°›</a:t>
            </a:fld>
            <a:endParaRPr lang="fr-FR" dirty="0"/>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146AA2D-5244-4504-A41E-83FB70CE5ACA}" type="datetime1">
              <a:rPr lang="fr-FR" smtClean="0"/>
              <a:pPr/>
              <a:t>22/11/2022</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a:t>
            </a:fld>
            <a:endParaRPr lang="fr-FR" dirty="0"/>
          </a:p>
        </p:txBody>
      </p:sp>
    </p:spTree>
    <p:extLst>
      <p:ext uri="{BB962C8B-B14F-4D97-AF65-F5344CB8AC3E}">
        <p14:creationId xmlns:p14="http://schemas.microsoft.com/office/powerpoint/2010/main" val="12059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ces 15 familles, seules 10 présentes des AUT. </a:t>
            </a:r>
          </a:p>
          <a:p>
            <a:pPr rtl="0"/>
            <a:r>
              <a:rPr lang="fr-FR" dirty="0"/>
              <a:t>Ici vous voyez un tableau présentant ces 10 familles avec le pourcentage d’AUT présents dans chacune d’elles avec une distinction des AUT dites acceptables  (classe 4.1) et ceux dits nocifs (classe 4.2).</a:t>
            </a:r>
          </a:p>
          <a:p>
            <a:pPr rtl="0"/>
            <a:r>
              <a:rPr lang="fr-FR" dirty="0"/>
              <a:t>On peut voir que les familles présentant les plus AUT sont la charcuterie à 100%, la biscuiterie à 93%, les pâtisseries salées à 95%, les pâtisseries sucrées à 100%, les plats cuisinés à 88% et les plats alternatifs à 80%.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14</a:t>
            </a:fld>
            <a:endParaRPr lang="fr-FR" dirty="0"/>
          </a:p>
        </p:txBody>
      </p:sp>
    </p:spTree>
    <p:extLst>
      <p:ext uri="{BB962C8B-B14F-4D97-AF65-F5344CB8AC3E}">
        <p14:creationId xmlns:p14="http://schemas.microsoft.com/office/powerpoint/2010/main" val="328701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L’analyse des 1104 denrées des 15 familles du marché alimentaire a montré que :</a:t>
            </a:r>
          </a:p>
          <a:p>
            <a:r>
              <a:rPr lang="fr-FR" dirty="0"/>
              <a:t>40% des références du marché alimentaire sont des aliments ultra-transformés dont 15% considérés comme acceptables (les roses) et 25% comme nocifs (les rouges). </a:t>
            </a: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15</a:t>
            </a:fld>
            <a:endParaRPr lang="fr-FR" noProof="0" dirty="0"/>
          </a:p>
        </p:txBody>
      </p:sp>
    </p:spTree>
    <p:extLst>
      <p:ext uri="{BB962C8B-B14F-4D97-AF65-F5344CB8AC3E}">
        <p14:creationId xmlns:p14="http://schemas.microsoft.com/office/powerpoint/2010/main" val="394692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l’analyse des denrées nous avons voulu analyser les menus servis en 2020, pour connaître réellement la part d’AUT présent dans les menus servis en prenant en compte les grammages. </a:t>
            </a: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16</a:t>
            </a:fld>
            <a:endParaRPr lang="fr-FR" noProof="0" dirty="0"/>
          </a:p>
        </p:txBody>
      </p:sp>
    </p:spTree>
    <p:extLst>
      <p:ext uri="{BB962C8B-B14F-4D97-AF65-F5344CB8AC3E}">
        <p14:creationId xmlns:p14="http://schemas.microsoft.com/office/powerpoint/2010/main" val="76914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analyser les menus nous avons procédé par étapes. </a:t>
            </a:r>
          </a:p>
          <a:p>
            <a:r>
              <a:rPr lang="fr-FR" dirty="0"/>
              <a:t>Voici un exemple de menu analysé. </a:t>
            </a:r>
          </a:p>
          <a:p>
            <a:r>
              <a:rPr lang="fr-FR" b="1" dirty="0"/>
              <a:t>Première étape  : </a:t>
            </a:r>
            <a:r>
              <a:rPr lang="fr-FR" dirty="0"/>
              <a:t> relever les différentes composantes. Pour une recette maison, les différentes composantes sont dissociées par exemple le gratin de courge où on voit la courge, l’emmental râpé et la béchamel.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Deuxième étape : </a:t>
            </a:r>
            <a:r>
              <a:rPr lang="fr-FR" sz="1200" dirty="0">
                <a:solidFill>
                  <a:schemeClr val="tx1">
                    <a:lumMod val="65000"/>
                    <a:lumOff val="35000"/>
                  </a:schemeClr>
                </a:solidFill>
              </a:rPr>
              <a:t>associer les grammages servis pour chacune des composantes.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tx1">
                    <a:lumMod val="65000"/>
                    <a:lumOff val="35000"/>
                  </a:schemeClr>
                </a:solidFill>
              </a:rPr>
              <a:t>Troisième étape : </a:t>
            </a:r>
            <a:r>
              <a:rPr lang="fr-FR" sz="1200" dirty="0">
                <a:solidFill>
                  <a:schemeClr val="tx1">
                    <a:lumMod val="65000"/>
                    <a:lumOff val="35000"/>
                  </a:schemeClr>
                </a:solidFill>
              </a:rPr>
              <a:t>établir le classement DPA (1 à 4) pour chaque composante. Pour les sauces faites maison comme la béchamel où de nombreux ingrédients sont utilisés, on retiendra la classe de l’ingrédient majoritaire dans la recette pour notre calcul . Exemple, lait, la noix de muscade et le poivre classé 1 représente 56% de la recette de la béchamel. La béchamel sera donc classé 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tx1">
                    <a:lumMod val="65000"/>
                    <a:lumOff val="35000"/>
                  </a:schemeClr>
                </a:solidFill>
              </a:rPr>
              <a:t>Quatrième étape : </a:t>
            </a:r>
            <a:r>
              <a:rPr lang="fr-FR" sz="1200" b="0" dirty="0">
                <a:solidFill>
                  <a:schemeClr val="tx1">
                    <a:lumMod val="65000"/>
                    <a:lumOff val="35000"/>
                  </a:schemeClr>
                </a:solidFill>
              </a:rPr>
              <a:t>Ca</a:t>
            </a:r>
            <a:r>
              <a:rPr lang="fr-FR" sz="1200" dirty="0">
                <a:solidFill>
                  <a:schemeClr val="tx1">
                    <a:lumMod val="65000"/>
                    <a:lumOff val="35000"/>
                  </a:schemeClr>
                </a:solidFill>
              </a:rPr>
              <a:t>lculer un pourcentage de chaque classe en fonction de son grammage par rapport au poids total du menu. </a:t>
            </a:r>
            <a:r>
              <a:rPr lang="fr-FR" b="0" i="0" dirty="0">
                <a:solidFill>
                  <a:schemeClr val="tx1">
                    <a:lumMod val="65000"/>
                    <a:lumOff val="35000"/>
                  </a:schemeClr>
                </a:solidFill>
              </a:rPr>
              <a:t>Exemple pour ce menu, les AUT classé 4 représentent 1,6 % du menu. </a:t>
            </a:r>
            <a:endParaRPr lang="fr-FR" sz="1200" i="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tx1">
                  <a:lumMod val="65000"/>
                  <a:lumOff val="35000"/>
                </a:schemeClr>
              </a:solidFill>
            </a:endParaRPr>
          </a:p>
          <a:p>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17</a:t>
            </a:fld>
            <a:endParaRPr lang="fr-FR" noProof="0" dirty="0"/>
          </a:p>
        </p:txBody>
      </p:sp>
    </p:spTree>
    <p:extLst>
      <p:ext uri="{BB962C8B-B14F-4D97-AF65-F5344CB8AC3E}">
        <p14:creationId xmlns:p14="http://schemas.microsoft.com/office/powerpoint/2010/main" val="4040478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méthode d’analyse aux 252 menus servis dans l’année 2020. On a obtenu les résultats suivants. </a:t>
            </a:r>
          </a:p>
          <a:p>
            <a:r>
              <a:rPr lang="fr-FR" dirty="0"/>
              <a:t>Globalement dans l’année, si l’on prend l’assiette moyenne d’un enfant</a:t>
            </a:r>
          </a:p>
          <a:p>
            <a:r>
              <a:rPr lang="fr-FR" dirty="0"/>
              <a:t>58% de son repas est composé d’aliments bruts ou peu transformés. </a:t>
            </a:r>
          </a:p>
          <a:p>
            <a:r>
              <a:rPr lang="fr-FR" dirty="0"/>
              <a:t>2% sont des ingrédients culinaires. </a:t>
            </a:r>
          </a:p>
          <a:p>
            <a:r>
              <a:rPr lang="fr-FR" dirty="0"/>
              <a:t>23% sont des aliments transformés .</a:t>
            </a:r>
          </a:p>
          <a:p>
            <a:r>
              <a:rPr lang="fr-FR" dirty="0"/>
              <a:t>Et 17% du repas sont des aliments ultra-transformés. </a:t>
            </a:r>
          </a:p>
          <a:p>
            <a:r>
              <a:rPr lang="fr-FR" dirty="0"/>
              <a:t>Cela reste vrai si on fait l’analyse par saison </a:t>
            </a:r>
          </a:p>
          <a:p>
            <a:r>
              <a:rPr lang="fr-FR" dirty="0"/>
              <a:t>. </a:t>
            </a: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18</a:t>
            </a:fld>
            <a:endParaRPr lang="fr-FR" noProof="0" dirty="0"/>
          </a:p>
        </p:txBody>
      </p:sp>
    </p:spTree>
    <p:extLst>
      <p:ext uri="{BB962C8B-B14F-4D97-AF65-F5344CB8AC3E}">
        <p14:creationId xmlns:p14="http://schemas.microsoft.com/office/powerpoint/2010/main" val="57729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plus, nous avons étudié la f</a:t>
            </a:r>
            <a:r>
              <a:rPr lang="fr-FR" sz="1200" dirty="0"/>
              <a:t>réquence des AUT retrouvés dans les 252 menus servis en 2020. </a:t>
            </a:r>
          </a:p>
          <a:p>
            <a:r>
              <a:rPr lang="fr-FR" sz="1200" dirty="0"/>
              <a:t>En tout, on compte la présence de 439 AUT. </a:t>
            </a:r>
          </a:p>
          <a:p>
            <a:r>
              <a:rPr lang="fr-FR" sz="1200" dirty="0"/>
              <a:t>Si on les analyses en fonction de diverses catégories, on voit que l’une d’elles se démarque fortement des autres. Il s’agit de la vinaigrette qui a été servie 154 fois en 2020, ce qui représente 35% des AUT retrouver cette année-là. </a:t>
            </a:r>
          </a:p>
          <a:p>
            <a:r>
              <a:rPr lang="fr-FR" sz="1200" dirty="0"/>
              <a:t>En deuxième position c’est une famille qui se démarque, celle des BOF en jaune. En tout, ces produits apparaissent 101 fois, soit 23% des AUT trouvés.  </a:t>
            </a:r>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19</a:t>
            </a:fld>
            <a:endParaRPr lang="fr-FR" noProof="0" dirty="0"/>
          </a:p>
        </p:txBody>
      </p:sp>
    </p:spTree>
    <p:extLst>
      <p:ext uri="{BB962C8B-B14F-4D97-AF65-F5344CB8AC3E}">
        <p14:creationId xmlns:p14="http://schemas.microsoft.com/office/powerpoint/2010/main" val="268910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Clr>
                <a:schemeClr val="accent3"/>
              </a:buClr>
              <a:buFont typeface="Arial" panose="020B0604020202020204" pitchFamily="34" charset="0"/>
              <a:buNone/>
            </a:pPr>
            <a:r>
              <a:rPr lang="fr-FR" dirty="0"/>
              <a:t>L’analyse des denrées et des menus de l’UCP a mis en évidence certains problèmes : </a:t>
            </a:r>
          </a:p>
          <a:p>
            <a:pPr marL="285750" indent="-285750" algn="just">
              <a:buClr>
                <a:schemeClr val="accent3"/>
              </a:buClr>
              <a:buFont typeface="Arial" panose="020B0604020202020204" pitchFamily="34" charset="0"/>
              <a:buChar char="•"/>
            </a:pPr>
            <a:r>
              <a:rPr lang="fr-FR" sz="1200" dirty="0"/>
              <a:t>La </a:t>
            </a:r>
            <a:r>
              <a:rPr lang="fr-FR" sz="1200" b="1" dirty="0"/>
              <a:t>vinaigrette</a:t>
            </a:r>
            <a:r>
              <a:rPr lang="fr-FR" sz="1200" dirty="0"/>
              <a:t> est présente de manière beaucoup </a:t>
            </a:r>
            <a:r>
              <a:rPr lang="fr-FR" sz="1200" dirty="0">
                <a:solidFill>
                  <a:schemeClr val="tx1">
                    <a:lumMod val="65000"/>
                    <a:lumOff val="35000"/>
                  </a:schemeClr>
                </a:solidFill>
              </a:rPr>
              <a:t>trop fréquente dans les menus. </a:t>
            </a:r>
          </a:p>
          <a:p>
            <a:pPr marL="285750" indent="-285750" algn="just">
              <a:buClr>
                <a:schemeClr val="accent3"/>
              </a:buClr>
              <a:buFont typeface="Arial" panose="020B0604020202020204" pitchFamily="34" charset="0"/>
              <a:buChar char="•"/>
            </a:pPr>
            <a:r>
              <a:rPr lang="fr-FR" sz="1200" dirty="0">
                <a:solidFill>
                  <a:schemeClr val="accent4"/>
                </a:solidFill>
              </a:rPr>
              <a:t>Certaines </a:t>
            </a:r>
            <a:r>
              <a:rPr lang="fr-FR" sz="1200" b="1" dirty="0">
                <a:solidFill>
                  <a:schemeClr val="accent4"/>
                </a:solidFill>
              </a:rPr>
              <a:t>sauces</a:t>
            </a:r>
            <a:r>
              <a:rPr lang="fr-FR" sz="1200" dirty="0">
                <a:solidFill>
                  <a:schemeClr val="accent4"/>
                </a:solidFill>
              </a:rPr>
              <a:t> sont </a:t>
            </a:r>
            <a:r>
              <a:rPr lang="fr-FR" sz="1200" dirty="0">
                <a:solidFill>
                  <a:schemeClr val="tx1">
                    <a:lumMod val="65000"/>
                    <a:lumOff val="35000"/>
                  </a:schemeClr>
                </a:solidFill>
              </a:rPr>
              <a:t>faites avec des fonds de sauces, qui sont des AUT.</a:t>
            </a:r>
          </a:p>
          <a:p>
            <a:pPr marL="285750" indent="-285750" algn="just">
              <a:buClr>
                <a:schemeClr val="accent3"/>
              </a:buClr>
              <a:buFont typeface="Arial" panose="020B0604020202020204" pitchFamily="34" charset="0"/>
              <a:buChar char="•"/>
            </a:pPr>
            <a:r>
              <a:rPr lang="fr-FR" sz="1200" dirty="0">
                <a:solidFill>
                  <a:schemeClr val="accent4"/>
                </a:solidFill>
              </a:rPr>
              <a:t>Pour les </a:t>
            </a:r>
            <a:r>
              <a:rPr lang="fr-FR" sz="1200" b="1" dirty="0">
                <a:solidFill>
                  <a:schemeClr val="accent4"/>
                </a:solidFill>
              </a:rPr>
              <a:t>fromages</a:t>
            </a:r>
            <a:r>
              <a:rPr lang="fr-FR" sz="1200" dirty="0">
                <a:solidFill>
                  <a:schemeClr val="accent4"/>
                </a:solidFill>
              </a:rPr>
              <a:t>, il y a </a:t>
            </a:r>
            <a:r>
              <a:rPr lang="fr-FR" sz="1200" dirty="0">
                <a:solidFill>
                  <a:schemeClr val="tx1">
                    <a:lumMod val="65000"/>
                    <a:lumOff val="35000"/>
                  </a:schemeClr>
                </a:solidFill>
              </a:rPr>
              <a:t>une utilisation trop régulière de fromages à tartiner. </a:t>
            </a:r>
          </a:p>
          <a:p>
            <a:pPr marL="285750" indent="-285750" algn="just">
              <a:buClr>
                <a:schemeClr val="accent3"/>
              </a:buClr>
              <a:buFont typeface="Arial" panose="020B0604020202020204" pitchFamily="34" charset="0"/>
              <a:buChar char="•"/>
            </a:pPr>
            <a:r>
              <a:rPr lang="fr-FR" sz="1200" dirty="0">
                <a:solidFill>
                  <a:schemeClr val="accent4"/>
                </a:solidFill>
              </a:rPr>
              <a:t>Pour les </a:t>
            </a:r>
            <a:r>
              <a:rPr lang="fr-FR" sz="1200" b="1" dirty="0">
                <a:solidFill>
                  <a:schemeClr val="accent4"/>
                </a:solidFill>
              </a:rPr>
              <a:t>produits laitiers</a:t>
            </a:r>
            <a:r>
              <a:rPr lang="fr-FR" sz="1200" dirty="0">
                <a:solidFill>
                  <a:schemeClr val="accent4"/>
                </a:solidFill>
              </a:rPr>
              <a:t>, il y a souvent des </a:t>
            </a:r>
            <a:r>
              <a:rPr lang="fr-FR" sz="1200" dirty="0">
                <a:solidFill>
                  <a:schemeClr val="tx1">
                    <a:lumMod val="65000"/>
                    <a:lumOff val="35000"/>
                  </a:schemeClr>
                </a:solidFill>
              </a:rPr>
              <a:t>yaourts et fromages blancs avec des protéines de lait et des MUT.</a:t>
            </a:r>
          </a:p>
          <a:p>
            <a:pPr marL="285750" indent="-285750" algn="just">
              <a:buClr>
                <a:schemeClr val="accent3"/>
              </a:buClr>
              <a:buFont typeface="Arial" panose="020B0604020202020204" pitchFamily="34" charset="0"/>
              <a:buChar char="•"/>
            </a:pPr>
            <a:r>
              <a:rPr lang="fr-FR" sz="1200" dirty="0">
                <a:solidFill>
                  <a:schemeClr val="accent4"/>
                </a:solidFill>
              </a:rPr>
              <a:t>Concernant les </a:t>
            </a:r>
            <a:r>
              <a:rPr lang="fr-FR" sz="1200" b="1" dirty="0">
                <a:solidFill>
                  <a:schemeClr val="accent4"/>
                </a:solidFill>
              </a:rPr>
              <a:t>crèmes desserts et gâteaux, </a:t>
            </a:r>
            <a:r>
              <a:rPr lang="fr-FR" sz="1200" b="0" dirty="0">
                <a:solidFill>
                  <a:schemeClr val="accent4"/>
                </a:solidFill>
              </a:rPr>
              <a:t>même si cela fait partie de l’équilibre alimentaire</a:t>
            </a:r>
            <a:r>
              <a:rPr lang="fr-FR" sz="1200" b="1" dirty="0">
                <a:solidFill>
                  <a:schemeClr val="accent4"/>
                </a:solidFill>
              </a:rPr>
              <a:t> </a:t>
            </a:r>
            <a:r>
              <a:rPr lang="fr-FR" sz="1200" b="0" dirty="0">
                <a:solidFill>
                  <a:schemeClr val="accent4"/>
                </a:solidFill>
              </a:rPr>
              <a:t>leur</a:t>
            </a:r>
            <a:r>
              <a:rPr lang="fr-FR" sz="1200" b="1" dirty="0">
                <a:solidFill>
                  <a:schemeClr val="accent4"/>
                </a:solidFill>
              </a:rPr>
              <a:t> </a:t>
            </a:r>
            <a:r>
              <a:rPr lang="fr-FR" sz="1200" dirty="0">
                <a:solidFill>
                  <a:schemeClr val="tx1">
                    <a:lumMod val="65000"/>
                    <a:lumOff val="35000"/>
                  </a:schemeClr>
                </a:solidFill>
              </a:rPr>
              <a:t>apparition reste trop importante dans les menus.</a:t>
            </a:r>
          </a:p>
          <a:p>
            <a:pPr marL="285750" indent="-285750" algn="just">
              <a:buClr>
                <a:schemeClr val="accent3"/>
              </a:buClr>
              <a:buFont typeface="Arial" panose="020B0604020202020204" pitchFamily="34" charset="0"/>
              <a:buChar char="•"/>
            </a:pPr>
            <a:r>
              <a:rPr lang="fr-FR" sz="1200" b="1" dirty="0">
                <a:solidFill>
                  <a:schemeClr val="accent4"/>
                </a:solidFill>
              </a:rPr>
              <a:t>Pour les poissons et viandes transformés</a:t>
            </a:r>
            <a:r>
              <a:rPr lang="fr-FR" sz="1200" dirty="0">
                <a:solidFill>
                  <a:schemeClr val="accent4"/>
                </a:solidFill>
              </a:rPr>
              <a:t>, il y a une </a:t>
            </a:r>
            <a:r>
              <a:rPr lang="fr-FR" sz="1200" dirty="0">
                <a:solidFill>
                  <a:schemeClr val="tx1">
                    <a:lumMod val="65000"/>
                    <a:lumOff val="35000"/>
                  </a:schemeClr>
                </a:solidFill>
              </a:rPr>
              <a:t>apparition fréquente dans les menus.</a:t>
            </a:r>
          </a:p>
          <a:p>
            <a:pPr marL="285750" indent="-285750" algn="just">
              <a:buClr>
                <a:schemeClr val="accent3"/>
              </a:buClr>
              <a:buFont typeface="Arial" panose="020B0604020202020204" pitchFamily="34" charset="0"/>
              <a:buChar char="•"/>
            </a:pPr>
            <a:r>
              <a:rPr lang="fr-FR" sz="1200" dirty="0">
                <a:solidFill>
                  <a:schemeClr val="accent4"/>
                </a:solidFill>
              </a:rPr>
              <a:t>Et pour les </a:t>
            </a:r>
            <a:r>
              <a:rPr lang="fr-FR" sz="1200" b="1" dirty="0">
                <a:solidFill>
                  <a:schemeClr val="accent4"/>
                </a:solidFill>
              </a:rPr>
              <a:t>plats alternatifs</a:t>
            </a:r>
            <a:r>
              <a:rPr lang="fr-FR" sz="1200" b="0" dirty="0">
                <a:solidFill>
                  <a:schemeClr val="accent4"/>
                </a:solidFill>
              </a:rPr>
              <a:t>, il y a souvent une </a:t>
            </a:r>
            <a:r>
              <a:rPr lang="fr-FR" sz="1200" dirty="0">
                <a:solidFill>
                  <a:schemeClr val="tx1">
                    <a:lumMod val="65000"/>
                    <a:lumOff val="35000"/>
                  </a:schemeClr>
                </a:solidFill>
              </a:rPr>
              <a:t>utilisation de produits déjà cuisinés (type paëlla, galette de soja…).</a:t>
            </a:r>
          </a:p>
          <a:p>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20</a:t>
            </a:fld>
            <a:endParaRPr lang="fr-FR" noProof="0" dirty="0"/>
          </a:p>
        </p:txBody>
      </p:sp>
    </p:spTree>
    <p:extLst>
      <p:ext uri="{BB962C8B-B14F-4D97-AF65-F5344CB8AC3E}">
        <p14:creationId xmlns:p14="http://schemas.microsoft.com/office/powerpoint/2010/main" val="2268339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Suite à l’état des lieux et à l’identification des problèmes vus précédemment nous avons mis en place un plan d’action jusqu’en 2026. L’objectif en 2026 est de </a:t>
            </a:r>
            <a:r>
              <a:rPr lang="fr-FR" b="0" dirty="0"/>
              <a:t>l’obtenir </a:t>
            </a:r>
            <a:r>
              <a:rPr lang="fr-FR" sz="1200" b="0" dirty="0">
                <a:solidFill>
                  <a:schemeClr val="accent3"/>
                </a:solidFill>
              </a:rPr>
              <a:t>15% </a:t>
            </a:r>
            <a:r>
              <a:rPr lang="fr-FR" sz="1200" b="0" dirty="0">
                <a:solidFill>
                  <a:schemeClr val="tx1">
                    <a:lumMod val="65000"/>
                    <a:lumOff val="35000"/>
                  </a:schemeClr>
                </a:solidFill>
              </a:rPr>
              <a:t>maximum d’AUT dans le marché alimentaire au lieu de 40 % e</a:t>
            </a:r>
            <a:r>
              <a:rPr lang="fr-FR" sz="1200" b="0" dirty="0">
                <a:solidFill>
                  <a:schemeClr val="accent3"/>
                </a:solidFill>
              </a:rPr>
              <a:t>t 5% </a:t>
            </a:r>
            <a:r>
              <a:rPr lang="fr-FR" sz="1200" b="0" dirty="0">
                <a:solidFill>
                  <a:schemeClr val="tx1">
                    <a:lumMod val="65000"/>
                    <a:lumOff val="35000"/>
                  </a:schemeClr>
                </a:solidFill>
              </a:rPr>
              <a:t>maximum d’AUT dans la composition des menus 17% </a:t>
            </a:r>
            <a:endParaRPr lang="fr-FR" dirty="0"/>
          </a:p>
          <a:p>
            <a:r>
              <a:rPr lang="fr-FR" b="1" dirty="0"/>
              <a:t>En 2022 : </a:t>
            </a:r>
            <a:r>
              <a:rPr lang="fr-FR" dirty="0"/>
              <a:t>Un nouveau marché de fromage bio sera lancé, celui-ci remplacera une partie des fromages à tartiner ou ultra transformés. De plus l’achat d’un doseur à l’UCP va permettre de réaliser une partie de la vinaigrette maison au lieu d’utiliser celle achetée toute prête aujourd’hui. </a:t>
            </a:r>
          </a:p>
          <a:p>
            <a:r>
              <a:rPr lang="fr-FR" b="1" dirty="0"/>
              <a:t>En 2023 : </a:t>
            </a:r>
            <a:r>
              <a:rPr lang="fr-FR" b="0" dirty="0"/>
              <a:t>Un r</a:t>
            </a:r>
            <a:r>
              <a:rPr lang="fr-FR" dirty="0"/>
              <a:t>enouvellement de nombreux lots sera effectué pour les surgelés, fonds de sauces et desserts végétaux, ce qui permettra de sélectionner de  nouveaux produits plus sains et de refuser ceux contenant trop de MUT. En 2023, il y aura également une modification du plan alimentaire pour que moins de poissons ultra-transformés soient proposés. </a:t>
            </a:r>
          </a:p>
          <a:p>
            <a:r>
              <a:rPr lang="fr-FR" b="1" dirty="0"/>
              <a:t>En 2024 : </a:t>
            </a:r>
            <a:r>
              <a:rPr lang="fr-FR" b="0" dirty="0"/>
              <a:t>Un renouvellement </a:t>
            </a:r>
            <a:r>
              <a:rPr lang="fr-FR" dirty="0"/>
              <a:t>des lots BOF, conserves épicerie et biscuiterie sera effectué, et là aussi une attention particulière sera portée aux produits les plus sains. Pour la vinaigrette, il est envisagé de ne plus en acheter du tout et d’avoir 100% de vinaigrette maison dans les menus.  </a:t>
            </a:r>
          </a:p>
          <a:p>
            <a:r>
              <a:rPr lang="fr-FR" b="1" dirty="0"/>
              <a:t>En 2025 : </a:t>
            </a:r>
            <a:r>
              <a:rPr lang="fr-FR" b="0" dirty="0"/>
              <a:t>Grand évènement avec </a:t>
            </a:r>
            <a:r>
              <a:rPr lang="fr-FR" dirty="0"/>
              <a:t>la mise en place de la nouvelle cuisine centrale, donc pas de nouvelle action prévue cette année-là. </a:t>
            </a:r>
          </a:p>
          <a:p>
            <a:r>
              <a:rPr lang="fr-FR" b="1" dirty="0"/>
              <a:t>En 2026 : </a:t>
            </a:r>
            <a:r>
              <a:rPr lang="fr-FR" dirty="0"/>
              <a:t>La nouvelle cuisine centrale possédera sa propre légumerie mais également son propre secteur de pâtisserie permettant de confectionner une partie des gâteaux, tartes, crèmes dessert et de diminuer ainsi l’achat de ces aliments à nos prestataires qui eux contiennent beaucoup de MUT.</a:t>
            </a: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21</a:t>
            </a:fld>
            <a:endParaRPr lang="fr-FR" noProof="0" dirty="0"/>
          </a:p>
        </p:txBody>
      </p:sp>
    </p:spTree>
    <p:extLst>
      <p:ext uri="{BB962C8B-B14F-4D97-AF65-F5344CB8AC3E}">
        <p14:creationId xmlns:p14="http://schemas.microsoft.com/office/powerpoint/2010/main" val="826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23</a:t>
            </a:fld>
            <a:endParaRPr lang="fr-FR" noProof="0" dirty="0"/>
          </a:p>
        </p:txBody>
      </p:sp>
    </p:spTree>
    <p:extLst>
      <p:ext uri="{BB962C8B-B14F-4D97-AF65-F5344CB8AC3E}">
        <p14:creationId xmlns:p14="http://schemas.microsoft.com/office/powerpoint/2010/main" val="788007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25</a:t>
            </a:fld>
            <a:endParaRPr lang="fr-FR" dirty="0"/>
          </a:p>
        </p:txBody>
      </p:sp>
    </p:spTree>
    <p:extLst>
      <p:ext uri="{BB962C8B-B14F-4D97-AF65-F5344CB8AC3E}">
        <p14:creationId xmlns:p14="http://schemas.microsoft.com/office/powerpoint/2010/main" val="25367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243639BB-19D3-4AC8-B08D-8ECD639E1CA6}" type="slidenum">
              <a:rPr lang="fr-FR" smtClean="0"/>
              <a:pPr>
                <a:defRPr/>
              </a:pPr>
              <a:t>3</a:t>
            </a:fld>
            <a:endParaRPr lang="fr-FR"/>
          </a:p>
        </p:txBody>
      </p:sp>
    </p:spTree>
    <p:extLst>
      <p:ext uri="{BB962C8B-B14F-4D97-AF65-F5344CB8AC3E}">
        <p14:creationId xmlns:p14="http://schemas.microsoft.com/office/powerpoint/2010/main" val="185419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26</a:t>
            </a:fld>
            <a:endParaRPr lang="fr-FR" noProof="0" dirty="0"/>
          </a:p>
        </p:txBody>
      </p:sp>
    </p:spTree>
    <p:extLst>
      <p:ext uri="{BB962C8B-B14F-4D97-AF65-F5344CB8AC3E}">
        <p14:creationId xmlns:p14="http://schemas.microsoft.com/office/powerpoint/2010/main" val="14256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Mairie de Montpellier a toujours eu à cœur de servir aux enfants des repas sains, équilibrés et respectueux de l’environnement avec la mise en place de projet comme celui de Ma Cantine Autrement. Aujourd’hui la ville a comme objectif de mettre en place un </a:t>
            </a:r>
            <a:r>
              <a:rPr lang="fr-FR" sz="1200" dirty="0"/>
              <a:t>programme de réduction des aliments ultra-transformés dans ses cantines scolaires. </a:t>
            </a:r>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5</a:t>
            </a:fld>
            <a:endParaRPr lang="fr-FR" noProof="0" dirty="0"/>
          </a:p>
        </p:txBody>
      </p:sp>
    </p:spTree>
    <p:extLst>
      <p:ext uri="{BB962C8B-B14F-4D97-AF65-F5344CB8AC3E}">
        <p14:creationId xmlns:p14="http://schemas.microsoft.com/office/powerpoint/2010/main" val="228750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fr-FR" dirty="0"/>
              <a:t>Mais pour commencer, « Qu’est ce qu’un aliment ultra-transformé ? ». </a:t>
            </a:r>
            <a:r>
              <a:rPr lang="fr-FR" sz="2800" dirty="0"/>
              <a:t>Un aliment ultra-transformé est un aliment issu de l'industrie agroalimentaire </a:t>
            </a:r>
            <a:r>
              <a:rPr lang="fr-FR" sz="1800" b="0" i="0" u="none" strike="noStrike" baseline="0" dirty="0">
                <a:solidFill>
                  <a:srgbClr val="000000"/>
                </a:solidFill>
                <a:latin typeface="Calibri" panose="020F0502020204030204" pitchFamily="34" charset="0"/>
              </a:rPr>
              <a:t>ayant subi de nombreux procédés de transformation et </a:t>
            </a:r>
            <a:r>
              <a:rPr lang="fr-FR" sz="2800" dirty="0"/>
              <a:t>composé d’ingrédients dénaturés et d’additifs</a:t>
            </a:r>
            <a:r>
              <a:rPr lang="fr-FR" sz="1800" b="0" i="0" u="none" strike="noStrike" baseline="0" dirty="0">
                <a:solidFill>
                  <a:srgbClr val="000000"/>
                </a:solidFill>
                <a:latin typeface="Calibri" panose="020F0502020204030204" pitchFamily="34" charset="0"/>
              </a:rPr>
              <a:t>. On les reconnaît car ils contiennent une longue liste d’ingrédients (généralement plus de 5) et ce sont des produits tellement transformés qu’on a du mal à discerner l’aliment d’origine. </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6</a:t>
            </a:fld>
            <a:endParaRPr lang="fr-FR" dirty="0"/>
          </a:p>
        </p:txBody>
      </p:sp>
    </p:spTree>
    <p:extLst>
      <p:ext uri="{BB962C8B-B14F-4D97-AF65-F5344CB8AC3E}">
        <p14:creationId xmlns:p14="http://schemas.microsoft.com/office/powerpoint/2010/main" val="2898516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le monde, la vente et la consommation d’AUT ne cessent d’augmenter de manière exponentielle.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 nombreuses études montrent aujourd’hui que la consommation importante d’AUT entraine des effets néfastes dans notre société.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Cela peut avoir un impact sur la santé humaine avec l’apparition et l’</a:t>
            </a:r>
            <a:r>
              <a:rPr lang="fr-FR" sz="1200" dirty="0">
                <a:solidFill>
                  <a:schemeClr val="tx1">
                    <a:lumMod val="65000"/>
                    <a:lumOff val="35000"/>
                  </a:schemeClr>
                </a:solidFill>
              </a:rPr>
              <a:t>augmentation de maladies chroniques telles que l’obésité, le diabète de type 2, les MCV ou encore certains cancers.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65000"/>
                    <a:lumOff val="35000"/>
                  </a:schemeClr>
                </a:solidFill>
              </a:rPr>
              <a:t>La consommation d’AUT entraine également des impacts environnementaux avec par exemple le non-respect du bien-être animal, la diminution de la biodiversité ou encore l’augmentation d’émission de gaz à effets de serre.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65000"/>
                    <a:lumOff val="35000"/>
                  </a:schemeClr>
                </a:solidFill>
              </a:rPr>
              <a:t>On constate aussi des répercussions économiques qui touchent particulièrement les petits agriculteurs locaux qui voient leurs produits </a:t>
            </a:r>
            <a:r>
              <a:rPr lang="fr-FR" sz="1200" b="0" i="0" u="none" strike="noStrike" baseline="0" dirty="0">
                <a:solidFill>
                  <a:srgbClr val="000000"/>
                </a:solidFill>
                <a:latin typeface="Calibri" panose="020F0502020204030204" pitchFamily="34" charset="0"/>
              </a:rPr>
              <a:t>locaux et traditionnels remplacés par des</a:t>
            </a:r>
            <a:r>
              <a:rPr lang="fr-FR" sz="1800" b="0" i="0" u="none" strike="noStrike" baseline="0" dirty="0">
                <a:solidFill>
                  <a:srgbClr val="000000"/>
                </a:solidFill>
                <a:latin typeface="Calibri" panose="020F0502020204030204" pitchFamily="34" charset="0"/>
              </a:rPr>
              <a:t> aliments ultra-transformés à la vente</a:t>
            </a:r>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7</a:t>
            </a:fld>
            <a:endParaRPr lang="fr-FR" noProof="0" dirty="0"/>
          </a:p>
        </p:txBody>
      </p:sp>
    </p:spTree>
    <p:extLst>
      <p:ext uri="{BB962C8B-B14F-4D97-AF65-F5344CB8AC3E}">
        <p14:creationId xmlns:p14="http://schemas.microsoft.com/office/powerpoint/2010/main" val="342356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du projet, la Direction de la Politique Alimentaire a décidé de créer sa propre classification permettant de catégoriser les aliments et identifier les AUT. Cette classification s’inspire de Nova et </a:t>
            </a:r>
            <a:r>
              <a:rPr lang="fr-FR" dirty="0" err="1"/>
              <a:t>Siga</a:t>
            </a:r>
            <a:r>
              <a:rPr lang="fr-FR" dirty="0"/>
              <a:t>. </a:t>
            </a:r>
          </a:p>
          <a:p>
            <a:r>
              <a:rPr lang="fr-FR" dirty="0"/>
              <a:t>Tout d’abord il faut déterminer qu’est-ce qu’un MUT. Un MUT est un </a:t>
            </a:r>
            <a:r>
              <a:rPr lang="fr-FR" b="0" dirty="0">
                <a:solidFill>
                  <a:schemeClr val="tx1">
                    <a:lumMod val="65000"/>
                    <a:lumOff val="35000"/>
                  </a:schemeClr>
                </a:solidFill>
              </a:rPr>
              <a:t>additif ou un ingrédient industriel dénaturé comme des protéines texturées. </a:t>
            </a:r>
          </a:p>
          <a:p>
            <a:r>
              <a:rPr lang="fr-FR" b="0" dirty="0">
                <a:solidFill>
                  <a:schemeClr val="tx1">
                    <a:lumMod val="65000"/>
                    <a:lumOff val="35000"/>
                  </a:schemeClr>
                </a:solidFill>
              </a:rPr>
              <a:t>Nous avons donc établi notre propre </a:t>
            </a:r>
            <a:r>
              <a:rPr lang="fr-FR" dirty="0">
                <a:solidFill>
                  <a:schemeClr val="tx1">
                    <a:lumMod val="65000"/>
                    <a:lumOff val="35000"/>
                  </a:schemeClr>
                </a:solidFill>
              </a:rPr>
              <a:t>liste des ingrédients considérés comme des MUT car il n’existe pas de réelle liste valide. NOVA et </a:t>
            </a:r>
            <a:r>
              <a:rPr lang="fr-FR" dirty="0" err="1">
                <a:solidFill>
                  <a:schemeClr val="tx1">
                    <a:lumMod val="65000"/>
                    <a:lumOff val="35000"/>
                  </a:schemeClr>
                </a:solidFill>
              </a:rPr>
              <a:t>Siga</a:t>
            </a:r>
            <a:r>
              <a:rPr lang="fr-FR" dirty="0">
                <a:solidFill>
                  <a:schemeClr val="tx1">
                    <a:lumMod val="65000"/>
                    <a:lumOff val="35000"/>
                  </a:schemeClr>
                </a:solidFill>
              </a:rPr>
              <a:t> ne sont pas toujours d’abord sur quel ingrédient est considéré comme un MUT ou non. Nous avons donc des fois pris le parti de </a:t>
            </a:r>
            <a:r>
              <a:rPr lang="fr-FR" dirty="0" err="1">
                <a:solidFill>
                  <a:schemeClr val="tx1">
                    <a:lumMod val="65000"/>
                    <a:lumOff val="35000"/>
                  </a:schemeClr>
                </a:solidFill>
              </a:rPr>
              <a:t>Siga</a:t>
            </a:r>
            <a:r>
              <a:rPr lang="fr-FR" dirty="0">
                <a:solidFill>
                  <a:schemeClr val="tx1">
                    <a:lumMod val="65000"/>
                    <a:lumOff val="35000"/>
                  </a:schemeClr>
                </a:solidFill>
              </a:rPr>
              <a:t> et d’autres fois celui de Nova. </a:t>
            </a:r>
          </a:p>
          <a:p>
            <a:r>
              <a:rPr lang="fr-FR" dirty="0">
                <a:solidFill>
                  <a:schemeClr val="tx1">
                    <a:lumMod val="65000"/>
                    <a:lumOff val="35000"/>
                  </a:schemeClr>
                </a:solidFill>
              </a:rPr>
              <a:t>Par exemple, pour les huiles raffinées </a:t>
            </a:r>
            <a:r>
              <a:rPr lang="fr-FR" dirty="0" err="1">
                <a:solidFill>
                  <a:schemeClr val="tx1">
                    <a:lumMod val="65000"/>
                    <a:lumOff val="35000"/>
                  </a:schemeClr>
                </a:solidFill>
              </a:rPr>
              <a:t>Siga</a:t>
            </a:r>
            <a:r>
              <a:rPr lang="fr-FR" dirty="0">
                <a:solidFill>
                  <a:schemeClr val="tx1">
                    <a:lumMod val="65000"/>
                    <a:lumOff val="35000"/>
                  </a:schemeClr>
                </a:solidFill>
              </a:rPr>
              <a:t> les considère comme des MUT alors que Nova comme des ingrédients culinaires. Sur ce point nous avons pris le parti de NOVA car nous considérons qu’il n’y a pas de réels dangers pour la santé que de consommer des huiles raffinées. </a:t>
            </a:r>
          </a:p>
          <a:p>
            <a:r>
              <a:rPr lang="fr-FR" dirty="0">
                <a:solidFill>
                  <a:schemeClr val="tx1">
                    <a:lumMod val="65000"/>
                    <a:lumOff val="35000"/>
                  </a:schemeClr>
                </a:solidFill>
              </a:rPr>
              <a:t>Pour la classification, celle-ci se compose de 5 groupes. Les 3 premières sont identiques à NOVA. On y retrouve les aliments bruts ou peu transformés, les ingrédients culinaires et les aliments transformés. Les aliments ultra-transformés sont divisés en 2 sous-groupes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lumMod val="65000"/>
                    <a:lumOff val="35000"/>
                  </a:schemeClr>
                </a:solidFill>
              </a:rPr>
              <a:t>Le groupe 4.1 qui sont les a</a:t>
            </a:r>
            <a:r>
              <a:rPr lang="fr-FR" dirty="0"/>
              <a:t>liments ultra-transformés dit acceptables. Ils possèdent moins de 3 MUT dans leur liste d’ingrédients ou ont subi un procédé de transformation industriel agressif comme la pré-friture.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groupe 4.2 qui sont des aliments ultra- transformés dits nocifs. Ils possèdent 3 MUT ou plus dans leur liste d’ingrédients. </a:t>
            </a:r>
          </a:p>
          <a:p>
            <a:endParaRPr lang="fr-FR" dirty="0">
              <a:solidFill>
                <a:schemeClr val="tx1">
                  <a:lumMod val="65000"/>
                  <a:lumOff val="35000"/>
                </a:schemeClr>
              </a:solidFill>
            </a:endParaRP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9</a:t>
            </a:fld>
            <a:endParaRPr lang="fr-FR" noProof="0" dirty="0"/>
          </a:p>
        </p:txBody>
      </p:sp>
    </p:spTree>
    <p:extLst>
      <p:ext uri="{BB962C8B-B14F-4D97-AF65-F5344CB8AC3E}">
        <p14:creationId xmlns:p14="http://schemas.microsoft.com/office/powerpoint/2010/main" val="4291346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a:t>
            </a:r>
            <a:r>
              <a:rPr lang="fr-FR" dirty="0" smtClean="0"/>
              <a:t>fois </a:t>
            </a:r>
            <a:r>
              <a:rPr lang="fr-FR" dirty="0"/>
              <a:t>la classification DPA établie, on va pouvoir analyser les denrées livrées à l’UCP, les classer et identifier lesquelles sont des AUT. </a:t>
            </a:r>
          </a:p>
          <a:p>
            <a:r>
              <a:rPr lang="fr-FR" dirty="0"/>
              <a:t>Il faut savoir que pour confectionner les menus des enfants chaque jour, la cuisine centrale se fait livrer de nombreuses denrées cela constitue le marché alimentaire. Celui-ci est réparti en 103 lots différents mais pour faciliter l’analyse, les denrées ne sont pas regroupé par lot mais en 15 familles. </a:t>
            </a:r>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10</a:t>
            </a:fld>
            <a:endParaRPr lang="fr-FR" noProof="0" dirty="0"/>
          </a:p>
        </p:txBody>
      </p:sp>
    </p:spTree>
    <p:extLst>
      <p:ext uri="{BB962C8B-B14F-4D97-AF65-F5344CB8AC3E}">
        <p14:creationId xmlns:p14="http://schemas.microsoft.com/office/powerpoint/2010/main" val="223912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11</a:t>
            </a:fld>
            <a:endParaRPr lang="fr-FR" noProof="0" dirty="0"/>
          </a:p>
        </p:txBody>
      </p:sp>
    </p:spTree>
    <p:extLst>
      <p:ext uri="{BB962C8B-B14F-4D97-AF65-F5344CB8AC3E}">
        <p14:creationId xmlns:p14="http://schemas.microsoft.com/office/powerpoint/2010/main" val="348326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3D78A92-0141-4330-8F3E-FAADFAC23844}" type="slidenum">
              <a:rPr lang="fr-FR" noProof="0" smtClean="0"/>
              <a:t>12</a:t>
            </a:fld>
            <a:endParaRPr lang="fr-FR" noProof="0" dirty="0"/>
          </a:p>
        </p:txBody>
      </p:sp>
    </p:spTree>
    <p:extLst>
      <p:ext uri="{BB962C8B-B14F-4D97-AF65-F5344CB8AC3E}">
        <p14:creationId xmlns:p14="http://schemas.microsoft.com/office/powerpoint/2010/main" val="155198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fr-FR" noProof="0" dirty="0"/>
              <a:t>PRÉSENTATION</a:t>
            </a:r>
            <a:br>
              <a:rPr lang="fr-FR" noProof="0" dirty="0"/>
            </a:br>
            <a:r>
              <a:rPr lang="fr-FR" noProof="0" dirty="0"/>
              <a:t>TITRE    </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rtlCol="0">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Mois</a:t>
            </a:r>
            <a:br>
              <a:rPr lang="fr-FR" noProof="0" dirty="0"/>
            </a:br>
            <a:r>
              <a:rPr lang="fr-FR" noProof="0" dirty="0"/>
              <a:t>20XX</a:t>
            </a:r>
          </a:p>
        </p:txBody>
      </p:sp>
      <p:sp>
        <p:nvSpPr>
          <p:cNvPr id="28" name="Forme libre : Form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29" name="Forme libre : Form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0" name="Forme libre : Form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2" name="Forme libre : Form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34" name="Forme libre : Form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rtlCol="0">
            <a:normAutofit/>
          </a:bodyPr>
          <a:lstStyle>
            <a:lvl1pPr marL="0" indent="0">
              <a:buNone/>
              <a:defRPr sz="2800" b="1" i="0"/>
            </a:lvl1pPr>
          </a:lstStyle>
          <a:p>
            <a:pPr lvl="0" rtl="0"/>
            <a:r>
              <a:rPr lang="fr-FR" noProof="0" dirty="0"/>
              <a:t>Présentation</a:t>
            </a:r>
            <a:br>
              <a:rPr lang="fr-FR" noProof="0" dirty="0"/>
            </a:br>
            <a:r>
              <a:rPr lang="fr-FR" noProof="0" dirty="0"/>
              <a:t>Slogan</a:t>
            </a:r>
          </a:p>
        </p:txBody>
      </p:sp>
      <p:sp>
        <p:nvSpPr>
          <p:cNvPr id="40" name="Graphisme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pPr rtl="0"/>
            <a:endParaRPr lang="fr-FR" noProof="0" dirty="0"/>
          </a:p>
        </p:txBody>
      </p:sp>
      <p:sp>
        <p:nvSpPr>
          <p:cNvPr id="12" name="Graphisme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fr-FR" noProof="0" dirty="0"/>
          </a:p>
        </p:txBody>
      </p:sp>
      <p:sp>
        <p:nvSpPr>
          <p:cNvPr id="21" name="Espace réservé d’image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remerciements">
    <p:spTree>
      <p:nvGrpSpPr>
        <p:cNvPr id="1" name=""/>
        <p:cNvGrpSpPr/>
        <p:nvPr/>
      </p:nvGrpSpPr>
      <p:grpSpPr>
        <a:xfrm>
          <a:off x="0" y="0"/>
          <a:ext cx="0" cy="0"/>
          <a:chOff x="0" y="0"/>
          <a:chExt cx="0" cy="0"/>
        </a:xfrm>
      </p:grpSpPr>
      <p:sp>
        <p:nvSpPr>
          <p:cNvPr id="26" name="Espace réservé d’image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rtlCol="0"/>
          <a:lstStyle>
            <a:lvl1pPr>
              <a:defRPr/>
            </a:lvl1pPr>
          </a:lstStyle>
          <a:p>
            <a:pPr rtl="0"/>
            <a:r>
              <a:rPr lang="fr-FR" noProof="0" dirty="0"/>
              <a:t>MERCI !</a:t>
            </a:r>
          </a:p>
        </p:txBody>
      </p:sp>
      <p:sp>
        <p:nvSpPr>
          <p:cNvPr id="12" name="Forme libre : Form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pPr rtl="0"/>
            <a:endParaRPr lang="fr-FR" noProof="0" dirty="0"/>
          </a:p>
        </p:txBody>
      </p:sp>
      <p:sp>
        <p:nvSpPr>
          <p:cNvPr id="16" name="Forme libre : Form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pPr rtl="0"/>
            <a:endParaRPr lang="fr-FR" noProof="0" dirty="0"/>
          </a:p>
        </p:txBody>
      </p:sp>
      <p:sp>
        <p:nvSpPr>
          <p:cNvPr id="19" name="Espace réservé du texte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rtlCol="0">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David Beaulieu</a:t>
            </a:r>
          </a:p>
        </p:txBody>
      </p:sp>
      <p:sp>
        <p:nvSpPr>
          <p:cNvPr id="20" name="Espace réservé du texte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Téléphone :</a:t>
            </a:r>
          </a:p>
        </p:txBody>
      </p:sp>
      <p:sp>
        <p:nvSpPr>
          <p:cNvPr id="21" name="Espace réservé du texte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0623456789</a:t>
            </a:r>
          </a:p>
        </p:txBody>
      </p:sp>
      <p:sp>
        <p:nvSpPr>
          <p:cNvPr id="22" name="Espace réservé du texte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E-mail :</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BEAULIEU@EXAMPLE.COM</a:t>
            </a:r>
          </a:p>
        </p:txBody>
      </p:sp>
      <p:sp>
        <p:nvSpPr>
          <p:cNvPr id="3" name="Graphisme 23">
            <a:extLst>
              <a:ext uri="{FF2B5EF4-FFF2-40B4-BE49-F238E27FC236}">
                <a16:creationId xmlns:a16="http://schemas.microsoft.com/office/drawing/2014/main" id="{7E62A657-0B76-4081-A698-3C47F1AFC78E}"/>
              </a:ext>
            </a:extLst>
          </p:cNvPr>
          <p:cNvSpPr/>
          <p:nvPr/>
        </p:nvSpPr>
        <p:spPr>
          <a:xfrm>
            <a:off x="900978" y="1561556"/>
            <a:ext cx="194400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pPr rtl="0"/>
            <a:endParaRPr lang="fr-FR" noProof="0" dirty="0"/>
          </a:p>
        </p:txBody>
      </p:sp>
      <p:sp>
        <p:nvSpPr>
          <p:cNvPr id="25" name="Forme libre : Form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fr-FR" noProof="0" dirty="0"/>
              <a:t>PRÉSENTATION</a:t>
            </a:r>
            <a:br>
              <a:rPr lang="fr-FR" noProof="0" dirty="0"/>
            </a:br>
            <a:r>
              <a:rPr lang="fr-FR" noProof="0" dirty="0"/>
              <a:t>TITRE    </a:t>
            </a:r>
          </a:p>
        </p:txBody>
      </p:sp>
      <p:sp>
        <p:nvSpPr>
          <p:cNvPr id="28" name="Forme libre : Form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29" name="Forme libre : Form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0" name="Forme libre : Form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2" name="Forme libre : Form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34" name="Forme libre : Form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fr-FR" noProof="0" dirty="0"/>
          </a:p>
        </p:txBody>
      </p:sp>
      <p:sp>
        <p:nvSpPr>
          <p:cNvPr id="40" name="Graphisme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pPr rtl="0"/>
            <a:endParaRPr lang="fr-FR" noProof="0" dirty="0"/>
          </a:p>
        </p:txBody>
      </p:sp>
      <p:sp>
        <p:nvSpPr>
          <p:cNvPr id="12" name="Graphisme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fr-FR" noProof="0" dirty="0"/>
          </a:p>
        </p:txBody>
      </p:sp>
      <p:sp>
        <p:nvSpPr>
          <p:cNvPr id="15" name="Sous-titr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rtl="0"/>
            <a:r>
              <a:rPr lang="fr-FR" noProof="0"/>
              <a:t>Modifiez le style des sous-titres du masque</a:t>
            </a:r>
            <a:endParaRPr lang="fr-FR" noProof="0"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34" name="Ovale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Graphisme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10" name="Forme libre : Form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fr-FR" noProof="0" dirty="0"/>
          </a:p>
        </p:txBody>
      </p:sp>
      <p:sp>
        <p:nvSpPr>
          <p:cNvPr id="25" name="Forme libre : Form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fr-FR" noProof="0" dirty="0"/>
          </a:p>
        </p:txBody>
      </p:sp>
      <p:sp>
        <p:nvSpPr>
          <p:cNvPr id="2" name="Titr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fr-FR" noProof="0" dirty="0"/>
              <a:t>DIAPOSITIVE DE SÉPARATION</a:t>
            </a:r>
          </a:p>
        </p:txBody>
      </p:sp>
      <p:sp>
        <p:nvSpPr>
          <p:cNvPr id="3" name="Sous-titr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4" name="Graphisme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fr-FR" noProof="0" dirty="0"/>
          </a:p>
        </p:txBody>
      </p:sp>
      <p:sp>
        <p:nvSpPr>
          <p:cNvPr id="38" name="Forme libre : Form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6" name="Forme libre : Form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0" name="Forme libre : Form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7" name="Espace réservé de la date 6">
            <a:extLst>
              <a:ext uri="{FF2B5EF4-FFF2-40B4-BE49-F238E27FC236}">
                <a16:creationId xmlns:a16="http://schemas.microsoft.com/office/drawing/2014/main" id="{B7EF9C60-0FED-4965-A9BC-CE69886A38CA}"/>
              </a:ext>
            </a:extLst>
          </p:cNvPr>
          <p:cNvSpPr>
            <a:spLocks noGrp="1"/>
          </p:cNvSpPr>
          <p:nvPr>
            <p:ph type="dt" sz="half" idx="10"/>
          </p:nvPr>
        </p:nvSpPr>
        <p:spPr/>
        <p:txBody>
          <a:bodyPr rtlCol="0"/>
          <a:lstStyle/>
          <a:p>
            <a:pPr rtl="0"/>
            <a:r>
              <a:rPr lang="fr-FR" noProof="0" dirty="0"/>
              <a:t>JJ.MM.20XX</a:t>
            </a:r>
          </a:p>
        </p:txBody>
      </p:sp>
      <p:sp>
        <p:nvSpPr>
          <p:cNvPr id="8" name="Espace réservé du pied de page 7">
            <a:extLst>
              <a:ext uri="{FF2B5EF4-FFF2-40B4-BE49-F238E27FC236}">
                <a16:creationId xmlns:a16="http://schemas.microsoft.com/office/drawing/2014/main" id="{239F2410-4015-48DB-BB4D-B5944D8C16B7}"/>
              </a:ext>
            </a:extLst>
          </p:cNvPr>
          <p:cNvSpPr>
            <a:spLocks noGrp="1"/>
          </p:cNvSpPr>
          <p:nvPr>
            <p:ph type="ftr" sz="quarter" idx="11"/>
          </p:nvPr>
        </p:nvSpPr>
        <p:spPr/>
        <p:txBody>
          <a:bodyPr rtlCol="0"/>
          <a:lstStyle/>
          <a:p>
            <a:pPr rtl="0"/>
            <a:r>
              <a:rPr lang="fr-FR" noProof="0" dirty="0"/>
              <a:t>AJOUTER UN PIED DE PAGE</a:t>
            </a:r>
          </a:p>
        </p:txBody>
      </p:sp>
      <p:sp>
        <p:nvSpPr>
          <p:cNvPr id="11" name="Espace réservé du numéro de diapositive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rtlCol="0"/>
          <a:lstStyle/>
          <a:p>
            <a:pPr rtl="0"/>
            <a:fld id="{D495E168-DA5E-4888-8D8A-92B118324C14}" type="slidenum">
              <a:rPr lang="fr-FR" noProof="0" smtClean="0"/>
              <a:pPr rtl="0"/>
              <a:t>‹N°›</a:t>
            </a:fld>
            <a:endParaRPr lang="fr-FR" noProof="0"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18" name="Espace réservé du contenu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17" name="Espace réservé du texte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1" name="Espace réservé du texte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2" name="Espace réservé du contenu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23" name="Espace réservé du contenu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Espace réservé du contenu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57" name="Espace réservé d’image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35" name="Ovale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3" name="Graphisme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Titr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3" name="Graphisme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Titr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4" name="Espace réservé du contenu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18" name="Graphisme 19">
            <a:extLst>
              <a:ext uri="{FF2B5EF4-FFF2-40B4-BE49-F238E27FC236}">
                <a16:creationId xmlns:a16="http://schemas.microsoft.com/office/drawing/2014/main" id="{436C4D92-1746-4D54-8232-468DFF66CF79}"/>
              </a:ext>
            </a:extLst>
          </p:cNvPr>
          <p:cNvSpPr/>
          <p:nvPr userDrawn="1"/>
        </p:nvSpPr>
        <p:spPr>
          <a:xfrm>
            <a:off x="838200" y="1492524"/>
            <a:ext cx="6228000"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19" name="Titr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39" name="Espace réservé d’image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34" name="Ovale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Graphisme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10" name="Forme libre : Form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fr-FR" noProof="0" dirty="0"/>
          </a:p>
        </p:txBody>
      </p:sp>
      <p:sp>
        <p:nvSpPr>
          <p:cNvPr id="25" name="Forme libre : Form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fr-FR" noProof="0" dirty="0"/>
          </a:p>
        </p:txBody>
      </p:sp>
      <p:sp>
        <p:nvSpPr>
          <p:cNvPr id="2" name="Titr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fr-FR" noProof="0" dirty="0"/>
              <a:t>DIAPOSITIVE DE SÉPARATION</a:t>
            </a:r>
          </a:p>
        </p:txBody>
      </p:sp>
      <p:sp>
        <p:nvSpPr>
          <p:cNvPr id="3" name="Sous-titr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0FD10BB4-D57E-4372-8E10-AC15DC09615A}"/>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rtlCol="0"/>
          <a:lstStyle/>
          <a:p>
            <a:pPr rtl="0"/>
            <a:r>
              <a:rPr lang="fr-FR" noProof="0" dirty="0"/>
              <a:t>AJOUTER UN PIED DE PAGE</a:t>
            </a:r>
          </a:p>
        </p:txBody>
      </p:sp>
      <p:sp>
        <p:nvSpPr>
          <p:cNvPr id="24" name="Graphisme 22">
            <a:extLst>
              <a:ext uri="{FF2B5EF4-FFF2-40B4-BE49-F238E27FC236}">
                <a16:creationId xmlns:a16="http://schemas.microsoft.com/office/drawing/2014/main" id="{4EE1436E-33B5-4388-87D8-2D0633CC3CE7}"/>
              </a:ext>
            </a:extLst>
          </p:cNvPr>
          <p:cNvSpPr/>
          <p:nvPr/>
        </p:nvSpPr>
        <p:spPr>
          <a:xfrm>
            <a:off x="878509" y="1550951"/>
            <a:ext cx="7020000"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fr-FR" noProof="0" dirty="0"/>
          </a:p>
        </p:txBody>
      </p:sp>
      <p:sp>
        <p:nvSpPr>
          <p:cNvPr id="6" name="Espace réservé du numéro de diapositive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38" name="Forme libre : Form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6" name="Forme libre : Form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0" name="Forme libre : Form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contenu et image">
    <p:spTree>
      <p:nvGrpSpPr>
        <p:cNvPr id="1" name=""/>
        <p:cNvGrpSpPr/>
        <p:nvPr/>
      </p:nvGrpSpPr>
      <p:grpSpPr>
        <a:xfrm>
          <a:off x="0" y="0"/>
          <a:ext cx="0" cy="0"/>
          <a:chOff x="0" y="0"/>
          <a:chExt cx="0" cy="0"/>
        </a:xfrm>
      </p:grpSpPr>
      <p:sp>
        <p:nvSpPr>
          <p:cNvPr id="26" name="Espace réservé d’image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4" name="Ovale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Graphisme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rtlCol="0"/>
          <a:lstStyle>
            <a:lvl1pPr>
              <a:defRPr/>
            </a:lvl1pPr>
          </a:lstStyle>
          <a:p>
            <a:pPr rtl="0"/>
            <a:r>
              <a:rPr lang="fr-FR" noProof="0" dirty="0"/>
              <a:t>DISPOSITION DU TEXTE 02</a:t>
            </a:r>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0" name="Forme libre : Form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pPr rtl="0"/>
            <a:endParaRPr lang="fr-FR" noProof="0" dirty="0"/>
          </a:p>
        </p:txBody>
      </p:sp>
      <p:sp>
        <p:nvSpPr>
          <p:cNvPr id="13" name="Forme libre : Form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pPr rtl="0"/>
            <a:endParaRPr lang="fr-FR" noProof="0" dirty="0"/>
          </a:p>
        </p:txBody>
      </p:sp>
      <p:sp>
        <p:nvSpPr>
          <p:cNvPr id="16" name="Espace réservé du texte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rtlCol="0">
            <a:normAutofit/>
          </a:bodyPr>
          <a:lstStyle>
            <a:lvl1pPr marL="0" indent="0">
              <a:buNone/>
              <a:defRPr sz="1800" b="1" i="0"/>
            </a:lvl1pPr>
          </a:lstStyle>
          <a:p>
            <a:pPr lvl="0" rtl="0"/>
            <a:r>
              <a:rPr lang="fr-FR" noProof="0"/>
              <a:t>Cliquez pour modifier les styles du texte du masque</a:t>
            </a:r>
          </a:p>
        </p:txBody>
      </p:sp>
      <p:sp>
        <p:nvSpPr>
          <p:cNvPr id="17" name="Espace réservé du texte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fr-FR" noProof="0"/>
              <a:t>Cliquez pour modifier les styles du texte du masque</a:t>
            </a:r>
          </a:p>
        </p:txBody>
      </p:sp>
      <p:sp>
        <p:nvSpPr>
          <p:cNvPr id="3" name="Graphisme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22" name="Forme libre : Form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42" name="Espace réservé d’image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35" name="Ovale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rtlCol="0"/>
          <a:lstStyle>
            <a:lvl1pPr>
              <a:defRPr/>
            </a:lvl1pPr>
          </a:lstStyle>
          <a:p>
            <a:pPr rtl="0"/>
            <a:r>
              <a:rPr lang="fr-FR" noProof="0" dirty="0"/>
              <a:t>DISPOSITION DU TEXTE 02</a:t>
            </a:r>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8" name="Espace réservé du texte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fr-FR" noProof="0"/>
              <a:t>Cliquez pour modifier les styles du texte du masque</a:t>
            </a:r>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9" name="Forme libre : Form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6" name="Forme libre : Form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8" name="Espace réservé du texte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rtlCol="0">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31" name="Espace réservé du texte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rtlCol="0"/>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rtl="0"/>
            <a:r>
              <a:rPr lang="fr-FR" noProof="0"/>
              <a:t>Cliquez pour modifier les styles du texte du masque</a:t>
            </a:r>
          </a:p>
        </p:txBody>
      </p:sp>
      <p:sp>
        <p:nvSpPr>
          <p:cNvPr id="3" name="Graphisme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avec sous-titr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rtlCol="0" anchor="b">
            <a:normAutofit/>
          </a:bodyPr>
          <a:lstStyle>
            <a:lvl1pPr algn="ctr">
              <a:defRPr sz="4000"/>
            </a:lvl1pPr>
          </a:lstStyle>
          <a:p>
            <a:pPr rtl="0"/>
            <a:r>
              <a:rPr lang="fr-FR" noProof="0" dirty="0"/>
              <a:t>COMPARAISON</a:t>
            </a:r>
          </a:p>
        </p:txBody>
      </p:sp>
      <p:sp>
        <p:nvSpPr>
          <p:cNvPr id="3" name="Espace réservé du texte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811311"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1</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22" name="Graphisme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24" name="Espace réservé du texte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5973985"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2</a:t>
            </a:r>
          </a:p>
        </p:txBody>
      </p:sp>
      <p:sp>
        <p:nvSpPr>
          <p:cNvPr id="28" name="Espace réservé du texte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sp>
        <p:nvSpPr>
          <p:cNvPr id="30" name="Espace réservé du texte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grpSp>
        <p:nvGrpSpPr>
          <p:cNvPr id="41" name="Graphisme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graphiqu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rtlCol="0" anchor="b">
            <a:normAutofit/>
          </a:bodyPr>
          <a:lstStyle>
            <a:lvl1pPr algn="l">
              <a:defRPr sz="4000"/>
            </a:lvl1pPr>
          </a:lstStyle>
          <a:p>
            <a:pPr rtl="0"/>
            <a:r>
              <a:rPr lang="fr-FR" noProof="0" dirty="0"/>
              <a:t>DIAPOSITIVE DE GRAPHIQUE</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24" name="Espace réservé du texte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30 %</a:t>
            </a:r>
          </a:p>
        </p:txBody>
      </p:sp>
      <p:sp>
        <p:nvSpPr>
          <p:cNvPr id="30" name="Espace réservé du texte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23" name="Espace réservé du texte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10 %</a:t>
            </a:r>
          </a:p>
        </p:txBody>
      </p:sp>
      <p:sp>
        <p:nvSpPr>
          <p:cNvPr id="25" name="Espace réservé du texte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27" name="Espace réservé du texte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25 %</a:t>
            </a:r>
          </a:p>
        </p:txBody>
      </p:sp>
      <p:sp>
        <p:nvSpPr>
          <p:cNvPr id="29" name="Espace réservé du texte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2" name="Espace réservé du texte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10 %</a:t>
            </a:r>
          </a:p>
        </p:txBody>
      </p:sp>
      <p:sp>
        <p:nvSpPr>
          <p:cNvPr id="33" name="Espace réservé du texte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5" name="Espace réservé du texte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20 %</a:t>
            </a:r>
          </a:p>
        </p:txBody>
      </p:sp>
      <p:sp>
        <p:nvSpPr>
          <p:cNvPr id="36" name="Espace réservé du texte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8" name="Espace réservé du texte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5 %</a:t>
            </a:r>
          </a:p>
        </p:txBody>
      </p:sp>
      <p:sp>
        <p:nvSpPr>
          <p:cNvPr id="39" name="Espace réservé du texte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catégorie</a:t>
            </a:r>
          </a:p>
        </p:txBody>
      </p:sp>
      <p:sp>
        <p:nvSpPr>
          <p:cNvPr id="19" name="Espace réservé au graphique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endParaRPr lang="fr-FR" noProof="0" dirty="0"/>
          </a:p>
        </p:txBody>
      </p:sp>
      <p:grpSp>
        <p:nvGrpSpPr>
          <p:cNvPr id="41" name="Graphisme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3" name="Graphisme 50">
            <a:extLst>
              <a:ext uri="{FF2B5EF4-FFF2-40B4-BE49-F238E27FC236}">
                <a16:creationId xmlns:a16="http://schemas.microsoft.com/office/drawing/2014/main" id="{33AA43FA-C2DC-406C-BFE6-A2A804112236}"/>
              </a:ext>
            </a:extLst>
          </p:cNvPr>
          <p:cNvSpPr/>
          <p:nvPr/>
        </p:nvSpPr>
        <p:spPr>
          <a:xfrm>
            <a:off x="5731818" y="2267879"/>
            <a:ext cx="3600000"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de tableau">
    <p:spTree>
      <p:nvGrpSpPr>
        <p:cNvPr id="1" name=""/>
        <p:cNvGrpSpPr/>
        <p:nvPr/>
      </p:nvGrpSpPr>
      <p:grpSpPr>
        <a:xfrm>
          <a:off x="0" y="0"/>
          <a:ext cx="0" cy="0"/>
          <a:chOff x="0" y="0"/>
          <a:chExt cx="0" cy="0"/>
        </a:xfrm>
      </p:grpSpPr>
      <p:sp>
        <p:nvSpPr>
          <p:cNvPr id="52" name="Ovale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3" name="Graphisme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rtlCol="0" anchor="b">
            <a:normAutofit/>
          </a:bodyPr>
          <a:lstStyle>
            <a:lvl1pPr algn="l">
              <a:defRPr sz="4000"/>
            </a:lvl1pPr>
          </a:lstStyle>
          <a:p>
            <a:pPr rtl="0"/>
            <a:r>
              <a:rPr lang="fr-FR" noProof="0" dirty="0"/>
              <a:t>DIAPOSITIVE DE TABLEAU</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fr-FR" noProof="0" dirty="0"/>
              <a:t>MM.DD.20XX</a:t>
            </a:r>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18" name="Espace réservé au tableau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endParaRPr lang="fr-FR" noProof="0" dirty="0"/>
          </a:p>
        </p:txBody>
      </p:sp>
      <p:grpSp>
        <p:nvGrpSpPr>
          <p:cNvPr id="45" name="Graphisme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orme libre : Form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8" name="Forme libre : Form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9" name="Forme libre : Form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50" name="Forme libre : Form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51" name="Forme libre : Form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3" name="Graphisme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51" name="Espace réservé d’image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46" name="Forme libre : Form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pPr rtl="0"/>
            <a:endParaRPr lang="fr-FR" noProof="0" dirty="0"/>
          </a:p>
        </p:txBody>
      </p:sp>
      <p:sp>
        <p:nvSpPr>
          <p:cNvPr id="24" name="Ovale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Graphisme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rtlCol="0"/>
          <a:lstStyle>
            <a:lvl1pPr algn="ctr">
              <a:defRPr>
                <a:solidFill>
                  <a:schemeClr val="bg1"/>
                </a:solidFill>
              </a:defRPr>
            </a:lvl1pPr>
          </a:lstStyle>
          <a:p>
            <a:pPr rtl="0"/>
            <a:r>
              <a:rPr lang="fr-FR" noProof="0" dirty="0"/>
              <a:t>GRANDE IMAGE</a:t>
            </a:r>
          </a:p>
        </p:txBody>
      </p:sp>
      <p:sp>
        <p:nvSpPr>
          <p:cNvPr id="6" name="Espace réservé du pied de page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21" name="Espace réservé du texte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pic>
        <p:nvPicPr>
          <p:cNvPr id="22" name="Graphisme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39"/>
            <a:ext cx="2667000" cy="139903"/>
          </a:xfrm>
          <a:prstGeom prst="rect">
            <a:avLst/>
          </a:prstGeom>
        </p:spPr>
      </p:pic>
      <p:sp>
        <p:nvSpPr>
          <p:cNvPr id="40" name="Forme libre : Form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pPr rtl="0"/>
            <a:endParaRPr lang="fr-FR" noProof="0" dirty="0"/>
          </a:p>
        </p:txBody>
      </p:sp>
      <p:sp>
        <p:nvSpPr>
          <p:cNvPr id="42" name="Forme libre : Form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pPr rtl="0"/>
            <a:endParaRPr lang="fr-FR" noProof="0" dirty="0"/>
          </a:p>
        </p:txBody>
      </p:sp>
      <p:sp>
        <p:nvSpPr>
          <p:cNvPr id="48" name="Forme libre : Form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vidéo">
    <p:spTree>
      <p:nvGrpSpPr>
        <p:cNvPr id="1" name=""/>
        <p:cNvGrpSpPr/>
        <p:nvPr/>
      </p:nvGrpSpPr>
      <p:grpSpPr>
        <a:xfrm>
          <a:off x="0" y="0"/>
          <a:ext cx="0" cy="0"/>
          <a:chOff x="0" y="0"/>
          <a:chExt cx="0" cy="0"/>
        </a:xfrm>
      </p:grpSpPr>
      <p:sp>
        <p:nvSpPr>
          <p:cNvPr id="25" name="Ovale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Graphisme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8" name="Espace réservé d’élément multimédia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l'élément multimédia</a:t>
            </a:r>
            <a:endParaRPr lang="fr-FR" noProof="0" dirty="0"/>
          </a:p>
        </p:txBody>
      </p:sp>
      <p:sp>
        <p:nvSpPr>
          <p:cNvPr id="6" name="Espace réservé du pied de page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fr-FR" noProof="0" smtClean="0"/>
              <a:t>‹N°›</a:t>
            </a:fld>
            <a:endParaRPr lang="fr-FR" noProof="0" dirty="0"/>
          </a:p>
        </p:txBody>
      </p:sp>
      <p:sp>
        <p:nvSpPr>
          <p:cNvPr id="11" name="Forme libre : Form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pPr rtl="0"/>
            <a:endParaRPr lang="fr-FR" noProof="0" dirty="0"/>
          </a:p>
        </p:txBody>
      </p:sp>
      <p:sp>
        <p:nvSpPr>
          <p:cNvPr id="15" name="Forme libre : Form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16" name="Forme libre : Form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pPr rtl="0"/>
            <a:endParaRPr lang="fr-FR" noProof="0" dirty="0"/>
          </a:p>
        </p:txBody>
      </p:sp>
      <p:sp>
        <p:nvSpPr>
          <p:cNvPr id="17" name="Forme libre : Form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18" name="Forme libre : Form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pPr rtl="0"/>
            <a:endParaRPr lang="fr-FR" noProof="0" dirty="0"/>
          </a:p>
        </p:txBody>
      </p:sp>
      <p:sp>
        <p:nvSpPr>
          <p:cNvPr id="19" name="Titr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rtlCol="0" anchor="t" anchorCtr="0">
            <a:normAutofit/>
          </a:bodyPr>
          <a:lstStyle>
            <a:lvl1pPr marL="0" indent="0" algn="ctr">
              <a:buFont typeface="Arial" panose="020B0604020202020204" pitchFamily="34" charset="0"/>
              <a:buNone/>
              <a:defRPr sz="1800">
                <a:solidFill>
                  <a:schemeClr val="accent1"/>
                </a:solidFill>
                <a:latin typeface="+mn-lt"/>
              </a:defRPr>
            </a:lvl1pPr>
          </a:lstStyle>
          <a:p>
            <a:pPr rtl="0"/>
            <a:r>
              <a:rPr lang="fr-FR" noProof="0"/>
              <a:t>Modifiez le style du titre</a:t>
            </a:r>
            <a:endParaRPr lang="fr-FR" noProof="0" dirty="0"/>
          </a:p>
        </p:txBody>
      </p:sp>
      <p:grpSp>
        <p:nvGrpSpPr>
          <p:cNvPr id="10" name="Groupe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orme libre : Form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pPr rtl="0"/>
              <a:endParaRPr lang="fr-FR" noProof="0" dirty="0"/>
            </a:p>
          </p:txBody>
        </p:sp>
        <p:sp>
          <p:nvSpPr>
            <p:cNvPr id="4" name="Forme libre : Form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pPr rtl="0"/>
              <a:endParaRPr lang="fr-FR" noProof="0" dirty="0"/>
            </a:p>
          </p:txBody>
        </p:sp>
        <p:sp>
          <p:nvSpPr>
            <p:cNvPr id="5" name="Forme libre : Form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rtl="0"/>
            <a:r>
              <a:rPr lang="fr-FR" noProof="0" dirty="0"/>
              <a:t>MM.DD.20XX</a:t>
            </a:r>
          </a:p>
        </p:txBody>
      </p:sp>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pPr rtl="0"/>
            <a:fld id="{D495E168-DA5E-4888-8D8A-92B118324C14}" type="slidenum">
              <a:rPr lang="fr-FR" noProof="0" smtClean="0"/>
              <a:pPr rtl="0"/>
              <a:t>‹N°›</a:t>
            </a:fld>
            <a:endParaRPr lang="fr-FR" noProof="0" dirty="0"/>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pPr rtl="0"/>
            <a:r>
              <a:rPr lang="fr-FR" noProof="0" dirty="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crdownload"/><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slideLayout" Target="../slideLayouts/slideLayout9.xml"/><Relationship Id="rId7" Type="http://schemas.openxmlformats.org/officeDocument/2006/relationships/image" Target="../media/image32.jp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4C9CC-E38A-467A-8F1C-459375F5EDFF}"/>
              </a:ext>
            </a:extLst>
          </p:cNvPr>
          <p:cNvSpPr>
            <a:spLocks noGrp="1"/>
          </p:cNvSpPr>
          <p:nvPr>
            <p:ph type="title"/>
          </p:nvPr>
        </p:nvSpPr>
        <p:spPr>
          <a:xfrm>
            <a:off x="122301" y="361517"/>
            <a:ext cx="6586612" cy="2718263"/>
          </a:xfrm>
        </p:spPr>
        <p:txBody>
          <a:bodyPr rtlCol="0"/>
          <a:lstStyle/>
          <a:p>
            <a:r>
              <a:rPr lang="fr-FR" sz="4000" dirty="0"/>
              <a:t>PROGRAMME DE RÉDUCTION DES ALIMENTS ULTRA-TRANSFORMÉS</a:t>
            </a:r>
          </a:p>
        </p:txBody>
      </p:sp>
      <p:sp>
        <p:nvSpPr>
          <p:cNvPr id="3" name="Espace réservé du texte 2">
            <a:extLst>
              <a:ext uri="{FF2B5EF4-FFF2-40B4-BE49-F238E27FC236}">
                <a16:creationId xmlns:a16="http://schemas.microsoft.com/office/drawing/2014/main" id="{5ECCBAE3-CEA3-4EE0-83F6-41CFC54D2B4A}"/>
              </a:ext>
            </a:extLst>
          </p:cNvPr>
          <p:cNvSpPr>
            <a:spLocks noGrp="1"/>
          </p:cNvSpPr>
          <p:nvPr>
            <p:ph type="body" sz="quarter" idx="20"/>
          </p:nvPr>
        </p:nvSpPr>
        <p:spPr>
          <a:xfrm>
            <a:off x="1001762" y="3790905"/>
            <a:ext cx="4367531" cy="605315"/>
          </a:xfrm>
        </p:spPr>
        <p:txBody>
          <a:bodyPr rtlCol="0"/>
          <a:lstStyle/>
          <a:p>
            <a:pPr rtl="0">
              <a:spcBef>
                <a:spcPts val="0"/>
              </a:spcBef>
            </a:pPr>
            <a:r>
              <a:rPr lang="fr-FR" sz="1600" dirty="0"/>
              <a:t>Direction de la politique alimentaire</a:t>
            </a:r>
          </a:p>
          <a:p>
            <a:pPr rtl="0">
              <a:spcBef>
                <a:spcPts val="0"/>
              </a:spcBef>
            </a:pPr>
            <a:r>
              <a:rPr lang="fr-FR" sz="1600" dirty="0"/>
              <a:t>Mairie de Montpellier</a:t>
            </a:r>
          </a:p>
        </p:txBody>
      </p:sp>
      <p:pic>
        <p:nvPicPr>
          <p:cNvPr id="13" name="Espace réservé pour une image  12">
            <a:extLst>
              <a:ext uri="{FF2B5EF4-FFF2-40B4-BE49-F238E27FC236}">
                <a16:creationId xmlns:a16="http://schemas.microsoft.com/office/drawing/2014/main" id="{112D8EBE-2923-498B-BD93-2ACAA5ABE875}"/>
              </a:ext>
            </a:extLst>
          </p:cNvPr>
          <p:cNvPicPr>
            <a:picLocks noGrp="1" noChangeAspect="1"/>
          </p:cNvPicPr>
          <p:nvPr>
            <p:ph type="pic" sz="quarter" idx="21"/>
          </p:nvPr>
        </p:nvPicPr>
        <p:blipFill>
          <a:blip r:embed="rId3"/>
          <a:srcRect l="7463" r="7463"/>
          <a:stretch>
            <a:fillRect/>
          </a:stretch>
        </p:blipFill>
        <p:spPr/>
      </p:pic>
      <p:pic>
        <p:nvPicPr>
          <p:cNvPr id="18" name="Image 17">
            <a:extLst>
              <a:ext uri="{FF2B5EF4-FFF2-40B4-BE49-F238E27FC236}">
                <a16:creationId xmlns:a16="http://schemas.microsoft.com/office/drawing/2014/main" id="{0CB5BC13-9896-47DE-BC4B-A8BBCBF27EF1}"/>
              </a:ext>
            </a:extLst>
          </p:cNvPr>
          <p:cNvPicPr>
            <a:picLocks noChangeAspect="1"/>
          </p:cNvPicPr>
          <p:nvPr/>
        </p:nvPicPr>
        <p:blipFill>
          <a:blip r:embed="rId4"/>
          <a:stretch>
            <a:fillRect/>
          </a:stretch>
        </p:blipFill>
        <p:spPr>
          <a:xfrm>
            <a:off x="122301" y="3559657"/>
            <a:ext cx="879461" cy="1067812"/>
          </a:xfrm>
          <a:prstGeom prst="rect">
            <a:avLst/>
          </a:prstGeom>
        </p:spPr>
      </p:pic>
      <p:sp>
        <p:nvSpPr>
          <p:cNvPr id="19" name="ZoneTexte 18">
            <a:extLst>
              <a:ext uri="{FF2B5EF4-FFF2-40B4-BE49-F238E27FC236}">
                <a16:creationId xmlns:a16="http://schemas.microsoft.com/office/drawing/2014/main" id="{8E3AFACC-B0A2-4DCE-B3CF-0CB101E108DE}"/>
              </a:ext>
            </a:extLst>
          </p:cNvPr>
          <p:cNvSpPr txBox="1"/>
          <p:nvPr/>
        </p:nvSpPr>
        <p:spPr>
          <a:xfrm>
            <a:off x="-9416" y="6013629"/>
            <a:ext cx="6389885" cy="861774"/>
          </a:xfrm>
          <a:prstGeom prst="rect">
            <a:avLst/>
          </a:prstGeom>
          <a:noFill/>
        </p:spPr>
        <p:txBody>
          <a:bodyPr wrap="square" rtlCol="0">
            <a:spAutoFit/>
          </a:bodyPr>
          <a:lstStyle/>
          <a:p>
            <a:r>
              <a:rPr lang="fr-FR" sz="1600" b="1" dirty="0" smtClean="0">
                <a:solidFill>
                  <a:schemeClr val="accent3"/>
                </a:solidFill>
              </a:rPr>
              <a:t>Luc Lignon, </a:t>
            </a:r>
            <a:r>
              <a:rPr lang="fr-FR" sz="1600" dirty="0" smtClean="0">
                <a:solidFill>
                  <a:schemeClr val="accent3"/>
                </a:solidFill>
              </a:rPr>
              <a:t>Directeur de la Politique Alimentaire</a:t>
            </a:r>
          </a:p>
          <a:p>
            <a:r>
              <a:rPr lang="fr-FR" sz="1600" b="1" dirty="0" smtClean="0">
                <a:solidFill>
                  <a:schemeClr val="accent3"/>
                </a:solidFill>
              </a:rPr>
              <a:t>Laurine Portales, </a:t>
            </a:r>
            <a:r>
              <a:rPr lang="fr-FR" sz="1600" dirty="0" smtClean="0">
                <a:solidFill>
                  <a:schemeClr val="accent3"/>
                </a:solidFill>
              </a:rPr>
              <a:t>Diététicienne</a:t>
            </a:r>
            <a:endParaRPr lang="fr-FR" sz="1600" dirty="0">
              <a:solidFill>
                <a:schemeClr val="accent3"/>
              </a:solidFill>
            </a:endParaRPr>
          </a:p>
          <a:p>
            <a:r>
              <a:rPr lang="fr-FR" sz="1600" b="1" dirty="0" smtClean="0">
                <a:solidFill>
                  <a:schemeClr val="accent1"/>
                </a:solidFill>
              </a:rPr>
              <a:t>Novembre 2022</a:t>
            </a:r>
            <a:endParaRPr lang="fr-FR" sz="1600" b="1" dirty="0">
              <a:solidFill>
                <a:schemeClr val="accent1"/>
              </a:solidFill>
            </a:endParaRPr>
          </a:p>
        </p:txBody>
      </p:sp>
      <p:pic>
        <p:nvPicPr>
          <p:cNvPr id="8" name="Image 7">
            <a:extLst>
              <a:ext uri="{FF2B5EF4-FFF2-40B4-BE49-F238E27FC236}">
                <a16:creationId xmlns:a16="http://schemas.microsoft.com/office/drawing/2014/main" id="{A93C20A0-ACCD-4171-A9B4-5FBE573CC868}"/>
              </a:ext>
            </a:extLst>
          </p:cNvPr>
          <p:cNvPicPr>
            <a:picLocks noChangeAspect="1"/>
          </p:cNvPicPr>
          <p:nvPr/>
        </p:nvPicPr>
        <p:blipFill>
          <a:blip r:embed="rId5"/>
          <a:stretch>
            <a:fillRect/>
          </a:stretch>
        </p:blipFill>
        <p:spPr>
          <a:xfrm>
            <a:off x="1231666" y="4684348"/>
            <a:ext cx="2753872" cy="1012048"/>
          </a:xfrm>
          <a:prstGeom prst="rect">
            <a:avLst/>
          </a:prstGeom>
        </p:spPr>
      </p:pic>
      <p:pic>
        <p:nvPicPr>
          <p:cNvPr id="9" name="Image 8">
            <a:extLst>
              <a:ext uri="{FF2B5EF4-FFF2-40B4-BE49-F238E27FC236}">
                <a16:creationId xmlns:a16="http://schemas.microsoft.com/office/drawing/2014/main" id="{64B4E96F-95EB-421A-B16E-C2EE835CA02F}"/>
              </a:ext>
            </a:extLst>
          </p:cNvPr>
          <p:cNvPicPr>
            <a:picLocks noChangeAspect="1"/>
          </p:cNvPicPr>
          <p:nvPr/>
        </p:nvPicPr>
        <p:blipFill>
          <a:blip r:embed="rId6"/>
          <a:stretch>
            <a:fillRect/>
          </a:stretch>
        </p:blipFill>
        <p:spPr>
          <a:xfrm>
            <a:off x="3251530" y="4713453"/>
            <a:ext cx="960525" cy="1012048"/>
          </a:xfrm>
          <a:prstGeom prst="rect">
            <a:avLst/>
          </a:prstGeom>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3DEF9C-6750-4421-9315-4F0EA627F254}"/>
              </a:ext>
            </a:extLst>
          </p:cNvPr>
          <p:cNvSpPr>
            <a:spLocks noGrp="1"/>
          </p:cNvSpPr>
          <p:nvPr>
            <p:ph type="ctrTitle"/>
          </p:nvPr>
        </p:nvSpPr>
        <p:spPr>
          <a:xfrm>
            <a:off x="1540565" y="2773199"/>
            <a:ext cx="9110870" cy="1063306"/>
          </a:xfrm>
        </p:spPr>
        <p:txBody>
          <a:bodyPr>
            <a:normAutofit fontScale="90000"/>
          </a:bodyPr>
          <a:lstStyle/>
          <a:p>
            <a:pPr algn="ctr"/>
            <a:r>
              <a:rPr lang="fr-FR" dirty="0"/>
              <a:t>ANALYSE DES DENRÉES DU MARCHE ALIMENTAIRE</a:t>
            </a:r>
          </a:p>
        </p:txBody>
      </p:sp>
      <p:sp>
        <p:nvSpPr>
          <p:cNvPr id="6" name="Espace réservé du numéro de diapositive 5">
            <a:extLst>
              <a:ext uri="{FF2B5EF4-FFF2-40B4-BE49-F238E27FC236}">
                <a16:creationId xmlns:a16="http://schemas.microsoft.com/office/drawing/2014/main" id="{FC34F818-358A-4441-9457-02C28791D09E}"/>
              </a:ext>
            </a:extLst>
          </p:cNvPr>
          <p:cNvSpPr>
            <a:spLocks noGrp="1"/>
          </p:cNvSpPr>
          <p:nvPr>
            <p:ph type="sldNum" sz="quarter" idx="12"/>
          </p:nvPr>
        </p:nvSpPr>
        <p:spPr/>
        <p:txBody>
          <a:bodyPr/>
          <a:lstStyle/>
          <a:p>
            <a:pPr rtl="0"/>
            <a:fld id="{D495E168-DA5E-4888-8D8A-92B118324C14}" type="slidenum">
              <a:rPr lang="fr-FR" noProof="0" smtClean="0"/>
              <a:t>10</a:t>
            </a:fld>
            <a:endParaRPr lang="fr-FR" noProof="0" dirty="0"/>
          </a:p>
        </p:txBody>
      </p:sp>
      <p:sp>
        <p:nvSpPr>
          <p:cNvPr id="4" name="Espace réservé du texte 5">
            <a:extLst>
              <a:ext uri="{FF2B5EF4-FFF2-40B4-BE49-F238E27FC236}">
                <a16:creationId xmlns:a16="http://schemas.microsoft.com/office/drawing/2014/main" id="{3A814761-23EB-448E-8E49-16F0E9DB2F09}"/>
              </a:ext>
            </a:extLst>
          </p:cNvPr>
          <p:cNvSpPr txBox="1">
            <a:spLocks/>
          </p:cNvSpPr>
          <p:nvPr/>
        </p:nvSpPr>
        <p:spPr>
          <a:xfrm>
            <a:off x="838200" y="3836505"/>
            <a:ext cx="10515599" cy="365126"/>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Le marché alimentaire est réparti en 103 lots. </a:t>
            </a:r>
          </a:p>
          <a:p>
            <a:pPr marL="0" indent="0" algn="ctr">
              <a:buNone/>
            </a:pPr>
            <a:r>
              <a:rPr lang="fr-FR" sz="2000" dirty="0"/>
              <a:t>Les denrées alimentaires de l’UCP sont regroupées en 15 familles.</a:t>
            </a:r>
          </a:p>
        </p:txBody>
      </p:sp>
    </p:spTree>
    <p:extLst>
      <p:ext uri="{BB962C8B-B14F-4D97-AF65-F5344CB8AC3E}">
        <p14:creationId xmlns:p14="http://schemas.microsoft.com/office/powerpoint/2010/main" val="3339455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rtl="0"/>
            <a:fld id="{D495E168-DA5E-4888-8D8A-92B118324C14}" type="slidenum">
              <a:rPr lang="fr-FR" noProof="0" smtClean="0"/>
              <a:t>11</a:t>
            </a:fld>
            <a:endParaRPr lang="fr-FR" noProof="0" dirty="0"/>
          </a:p>
        </p:txBody>
      </p:sp>
      <p:sp>
        <p:nvSpPr>
          <p:cNvPr id="5" name="Titre 4"/>
          <p:cNvSpPr>
            <a:spLocks noGrp="1"/>
          </p:cNvSpPr>
          <p:nvPr>
            <p:ph type="title"/>
          </p:nvPr>
        </p:nvSpPr>
        <p:spPr/>
        <p:txBody>
          <a:bodyPr>
            <a:normAutofit fontScale="90000"/>
          </a:bodyPr>
          <a:lstStyle/>
          <a:p>
            <a:r>
              <a:rPr lang="fr-FR" dirty="0" smtClean="0"/>
              <a:t>MÉTHODE </a:t>
            </a:r>
            <a:r>
              <a:rPr lang="fr-FR" dirty="0"/>
              <a:t>D’ANALYSE DES </a:t>
            </a:r>
            <a:r>
              <a:rPr lang="fr-FR" dirty="0" smtClean="0"/>
              <a:t>DENRÉES</a:t>
            </a:r>
            <a:br>
              <a:rPr lang="fr-FR" dirty="0" smtClean="0"/>
            </a:br>
            <a:r>
              <a:rPr lang="fr-FR" sz="2700" i="1" dirty="0" smtClean="0"/>
              <a:t>Exemple famille Beurre Œuf Fromage</a:t>
            </a:r>
            <a:endParaRPr lang="fr-FR" sz="2700" i="1" dirty="0"/>
          </a:p>
        </p:txBody>
      </p:sp>
      <p:pic>
        <p:nvPicPr>
          <p:cNvPr id="8" name="Espace réservé du contenu 7"/>
          <p:cNvPicPr>
            <a:picLocks noGrp="1"/>
          </p:cNvPicPr>
          <p:nvPr>
            <p:ph idx="1"/>
          </p:nvPr>
        </p:nvPicPr>
        <p:blipFill>
          <a:blip r:embed="rId3"/>
          <a:stretch>
            <a:fillRect/>
          </a:stretch>
        </p:blipFill>
        <p:spPr>
          <a:xfrm>
            <a:off x="899772" y="1825625"/>
            <a:ext cx="10392455" cy="4351338"/>
          </a:xfrm>
          <a:prstGeom prst="rect">
            <a:avLst/>
          </a:prstGeom>
        </p:spPr>
      </p:pic>
      <p:sp>
        <p:nvSpPr>
          <p:cNvPr id="9" name="Rectangle 8"/>
          <p:cNvSpPr/>
          <p:nvPr/>
        </p:nvSpPr>
        <p:spPr>
          <a:xfrm>
            <a:off x="2562726" y="2584174"/>
            <a:ext cx="1925053" cy="381663"/>
          </a:xfrm>
          <a:prstGeom prst="rect">
            <a:avLst/>
          </a:prstGeom>
          <a:noFill/>
          <a:ln w="57150" cap="flat">
            <a:solidFill>
              <a:schemeClr val="accent6"/>
            </a:solidFill>
            <a:prstDash val="solid"/>
            <a:miter/>
          </a:ln>
        </p:spPr>
        <p:txBody>
          <a:bodyPr rtlCol="0" anchor="ctr"/>
          <a:lstStyle/>
          <a:p>
            <a:pPr algn="l"/>
            <a:endParaRPr lang="fr-FR" dirty="0"/>
          </a:p>
        </p:txBody>
      </p:sp>
      <p:sp>
        <p:nvSpPr>
          <p:cNvPr id="10" name="Rectangle 9"/>
          <p:cNvSpPr/>
          <p:nvPr/>
        </p:nvSpPr>
        <p:spPr>
          <a:xfrm>
            <a:off x="6673992" y="2584174"/>
            <a:ext cx="2120151" cy="381663"/>
          </a:xfrm>
          <a:prstGeom prst="rect">
            <a:avLst/>
          </a:prstGeom>
          <a:noFill/>
          <a:ln w="57150" cap="flat">
            <a:solidFill>
              <a:schemeClr val="accent4"/>
            </a:solidFill>
            <a:prstDash val="solid"/>
            <a:miter/>
          </a:ln>
        </p:spPr>
        <p:txBody>
          <a:bodyPr rtlCol="0" anchor="ctr"/>
          <a:lstStyle/>
          <a:p>
            <a:pPr algn="l"/>
            <a:endParaRPr lang="fr-FR" dirty="0"/>
          </a:p>
        </p:txBody>
      </p:sp>
      <p:sp>
        <p:nvSpPr>
          <p:cNvPr id="11" name="Rectangle 10"/>
          <p:cNvSpPr/>
          <p:nvPr/>
        </p:nvSpPr>
        <p:spPr>
          <a:xfrm>
            <a:off x="8828642" y="2584174"/>
            <a:ext cx="2463585" cy="381664"/>
          </a:xfrm>
          <a:prstGeom prst="rect">
            <a:avLst/>
          </a:prstGeom>
          <a:noFill/>
          <a:ln w="57150" cap="flat">
            <a:solidFill>
              <a:schemeClr val="accent5"/>
            </a:solidFill>
            <a:prstDash val="solid"/>
            <a:miter/>
          </a:ln>
        </p:spPr>
        <p:txBody>
          <a:bodyPr rtlCol="0" anchor="ctr"/>
          <a:lstStyle/>
          <a:p>
            <a:pPr algn="l"/>
            <a:endParaRPr lang="fr-FR" dirty="0"/>
          </a:p>
        </p:txBody>
      </p:sp>
      <p:sp>
        <p:nvSpPr>
          <p:cNvPr id="12" name="Rectangle 11"/>
          <p:cNvSpPr/>
          <p:nvPr/>
        </p:nvSpPr>
        <p:spPr>
          <a:xfrm>
            <a:off x="5188207" y="2584174"/>
            <a:ext cx="616246" cy="381664"/>
          </a:xfrm>
          <a:prstGeom prst="rect">
            <a:avLst/>
          </a:prstGeom>
          <a:noFill/>
          <a:ln w="57150" cap="flat">
            <a:solidFill>
              <a:schemeClr val="accent2"/>
            </a:solidFill>
            <a:prstDash val="solid"/>
            <a:miter/>
          </a:ln>
        </p:spPr>
        <p:txBody>
          <a:bodyPr rtlCol="0" anchor="ctr"/>
          <a:lstStyle/>
          <a:p>
            <a:pPr algn="l"/>
            <a:endParaRPr lang="fr-FR" dirty="0"/>
          </a:p>
        </p:txBody>
      </p:sp>
      <p:sp>
        <p:nvSpPr>
          <p:cNvPr id="13" name="Rectangle 12"/>
          <p:cNvSpPr/>
          <p:nvPr/>
        </p:nvSpPr>
        <p:spPr>
          <a:xfrm>
            <a:off x="5838952" y="2584174"/>
            <a:ext cx="800541" cy="381664"/>
          </a:xfrm>
          <a:prstGeom prst="rect">
            <a:avLst/>
          </a:prstGeom>
          <a:noFill/>
          <a:ln w="57150" cap="flat">
            <a:solidFill>
              <a:schemeClr val="accent3"/>
            </a:solidFill>
            <a:prstDash val="solid"/>
            <a:miter/>
          </a:ln>
        </p:spPr>
        <p:txBody>
          <a:bodyPr rtlCol="0" anchor="ctr"/>
          <a:lstStyle/>
          <a:p>
            <a:pPr algn="l"/>
            <a:endParaRPr lang="fr-FR" dirty="0"/>
          </a:p>
        </p:txBody>
      </p:sp>
    </p:spTree>
    <p:extLst>
      <p:ext uri="{BB962C8B-B14F-4D97-AF65-F5344CB8AC3E}">
        <p14:creationId xmlns:p14="http://schemas.microsoft.com/office/powerpoint/2010/main" val="13831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stretch>
            <a:fillRect/>
          </a:stretch>
        </p:blipFill>
        <p:spPr>
          <a:xfrm>
            <a:off x="342537" y="1794076"/>
            <a:ext cx="11595498" cy="3761772"/>
          </a:xfrm>
          <a:prstGeom prst="rect">
            <a:avLst/>
          </a:prstGeom>
        </p:spPr>
      </p:pic>
      <p:sp>
        <p:nvSpPr>
          <p:cNvPr id="3" name="Espace réservé du numéro de diapositive 2"/>
          <p:cNvSpPr>
            <a:spLocks noGrp="1"/>
          </p:cNvSpPr>
          <p:nvPr>
            <p:ph type="sldNum" sz="quarter" idx="12"/>
          </p:nvPr>
        </p:nvSpPr>
        <p:spPr/>
        <p:txBody>
          <a:bodyPr/>
          <a:lstStyle/>
          <a:p>
            <a:pPr rtl="0"/>
            <a:fld id="{D495E168-DA5E-4888-8D8A-92B118324C14}" type="slidenum">
              <a:rPr lang="fr-FR" noProof="0" smtClean="0"/>
              <a:t>12</a:t>
            </a:fld>
            <a:endParaRPr lang="fr-FR" noProof="0" dirty="0"/>
          </a:p>
        </p:txBody>
      </p:sp>
      <p:sp>
        <p:nvSpPr>
          <p:cNvPr id="5" name="Titre 4"/>
          <p:cNvSpPr>
            <a:spLocks noGrp="1"/>
          </p:cNvSpPr>
          <p:nvPr>
            <p:ph type="title"/>
          </p:nvPr>
        </p:nvSpPr>
        <p:spPr/>
        <p:txBody>
          <a:bodyPr>
            <a:normAutofit fontScale="90000"/>
          </a:bodyPr>
          <a:lstStyle/>
          <a:p>
            <a:r>
              <a:rPr lang="fr-FR" dirty="0" smtClean="0"/>
              <a:t>MÉTHODE </a:t>
            </a:r>
            <a:r>
              <a:rPr lang="fr-FR" dirty="0"/>
              <a:t>D’ANALYSE DES </a:t>
            </a:r>
            <a:r>
              <a:rPr lang="fr-FR" dirty="0" smtClean="0"/>
              <a:t>DENRÉES</a:t>
            </a:r>
            <a:br>
              <a:rPr lang="fr-FR" dirty="0" smtClean="0"/>
            </a:br>
            <a:r>
              <a:rPr lang="fr-FR" sz="2700" i="1" dirty="0" smtClean="0"/>
              <a:t>Exemple famille Boitage</a:t>
            </a:r>
            <a:endParaRPr lang="fr-FR" sz="2700" i="1" dirty="0"/>
          </a:p>
        </p:txBody>
      </p:sp>
      <p:sp>
        <p:nvSpPr>
          <p:cNvPr id="9" name="Rectangle 8"/>
          <p:cNvSpPr/>
          <p:nvPr/>
        </p:nvSpPr>
        <p:spPr>
          <a:xfrm>
            <a:off x="2412255" y="2584174"/>
            <a:ext cx="1893527" cy="216900"/>
          </a:xfrm>
          <a:prstGeom prst="rect">
            <a:avLst/>
          </a:prstGeom>
          <a:noFill/>
          <a:ln w="57150" cap="flat">
            <a:solidFill>
              <a:schemeClr val="accent6"/>
            </a:solidFill>
            <a:prstDash val="solid"/>
            <a:miter/>
          </a:ln>
        </p:spPr>
        <p:txBody>
          <a:bodyPr rtlCol="0" anchor="ctr"/>
          <a:lstStyle/>
          <a:p>
            <a:pPr algn="l"/>
            <a:endParaRPr lang="fr-FR" dirty="0"/>
          </a:p>
        </p:txBody>
      </p:sp>
      <p:sp>
        <p:nvSpPr>
          <p:cNvPr id="10" name="Rectangle 9"/>
          <p:cNvSpPr/>
          <p:nvPr/>
        </p:nvSpPr>
        <p:spPr>
          <a:xfrm>
            <a:off x="6140286" y="2587195"/>
            <a:ext cx="2957415" cy="213879"/>
          </a:xfrm>
          <a:prstGeom prst="rect">
            <a:avLst/>
          </a:prstGeom>
          <a:noFill/>
          <a:ln w="57150" cap="flat">
            <a:solidFill>
              <a:schemeClr val="accent4"/>
            </a:solidFill>
            <a:prstDash val="solid"/>
            <a:miter/>
          </a:ln>
        </p:spPr>
        <p:txBody>
          <a:bodyPr rtlCol="0" anchor="ctr"/>
          <a:lstStyle/>
          <a:p>
            <a:pPr algn="l"/>
            <a:endParaRPr lang="fr-FR" dirty="0"/>
          </a:p>
        </p:txBody>
      </p:sp>
      <p:sp>
        <p:nvSpPr>
          <p:cNvPr id="11" name="Rectangle 10"/>
          <p:cNvSpPr/>
          <p:nvPr/>
        </p:nvSpPr>
        <p:spPr>
          <a:xfrm>
            <a:off x="9097701" y="2584174"/>
            <a:ext cx="2840334" cy="216900"/>
          </a:xfrm>
          <a:prstGeom prst="rect">
            <a:avLst/>
          </a:prstGeom>
          <a:noFill/>
          <a:ln w="57150" cap="flat">
            <a:solidFill>
              <a:schemeClr val="accent5"/>
            </a:solidFill>
            <a:prstDash val="solid"/>
            <a:miter/>
          </a:ln>
        </p:spPr>
        <p:txBody>
          <a:bodyPr rtlCol="0" anchor="ctr"/>
          <a:lstStyle/>
          <a:p>
            <a:pPr algn="l"/>
            <a:endParaRPr lang="fr-FR" dirty="0"/>
          </a:p>
        </p:txBody>
      </p:sp>
      <p:sp>
        <p:nvSpPr>
          <p:cNvPr id="12" name="Rectangle 11"/>
          <p:cNvSpPr/>
          <p:nvPr/>
        </p:nvSpPr>
        <p:spPr>
          <a:xfrm>
            <a:off x="4340281" y="2584174"/>
            <a:ext cx="616246" cy="216900"/>
          </a:xfrm>
          <a:prstGeom prst="rect">
            <a:avLst/>
          </a:prstGeom>
          <a:noFill/>
          <a:ln w="57150" cap="flat">
            <a:solidFill>
              <a:schemeClr val="accent2"/>
            </a:solidFill>
            <a:prstDash val="solid"/>
            <a:miter/>
          </a:ln>
        </p:spPr>
        <p:txBody>
          <a:bodyPr rtlCol="0" anchor="ctr"/>
          <a:lstStyle/>
          <a:p>
            <a:pPr algn="l"/>
            <a:endParaRPr lang="fr-FR" dirty="0"/>
          </a:p>
        </p:txBody>
      </p:sp>
    </p:spTree>
    <p:extLst>
      <p:ext uri="{BB962C8B-B14F-4D97-AF65-F5344CB8AC3E}">
        <p14:creationId xmlns:p14="http://schemas.microsoft.com/office/powerpoint/2010/main" val="19847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4842" r="24842"/>
          <a:stretch>
            <a:fillRect/>
          </a:stretch>
        </p:blipFill>
        <p:spPr/>
      </p:pic>
      <p:sp>
        <p:nvSpPr>
          <p:cNvPr id="3" name="Titre 2"/>
          <p:cNvSpPr>
            <a:spLocks noGrp="1"/>
          </p:cNvSpPr>
          <p:nvPr>
            <p:ph type="title"/>
          </p:nvPr>
        </p:nvSpPr>
        <p:spPr>
          <a:xfrm>
            <a:off x="6319098" y="674038"/>
            <a:ext cx="5716958" cy="2154127"/>
          </a:xfrm>
          <a:solidFill>
            <a:schemeClr val="bg1"/>
          </a:solidFill>
        </p:spPr>
        <p:txBody>
          <a:bodyPr>
            <a:normAutofit/>
          </a:bodyPr>
          <a:lstStyle/>
          <a:p>
            <a:r>
              <a:rPr lang="fr-FR" sz="3200" dirty="0"/>
              <a:t>LES 5 FAMILLES DE </a:t>
            </a:r>
            <a:r>
              <a:rPr lang="fr-FR" sz="3200" dirty="0" smtClean="0"/>
              <a:t>DENRÉES RÉFÉRENCÉES DANS NOS MARCHÉS </a:t>
            </a:r>
            <a:r>
              <a:rPr lang="fr-FR" sz="3200" u="sng" dirty="0"/>
              <a:t>SANS AUT</a:t>
            </a:r>
          </a:p>
        </p:txBody>
      </p:sp>
      <p:sp>
        <p:nvSpPr>
          <p:cNvPr id="5" name="Espace réservé du numéro de diapositive 4"/>
          <p:cNvSpPr>
            <a:spLocks noGrp="1"/>
          </p:cNvSpPr>
          <p:nvPr>
            <p:ph type="sldNum" sz="quarter" idx="12"/>
          </p:nvPr>
        </p:nvSpPr>
        <p:spPr/>
        <p:txBody>
          <a:bodyPr/>
          <a:lstStyle/>
          <a:p>
            <a:pPr rtl="0"/>
            <a:fld id="{D495E168-DA5E-4888-8D8A-92B118324C14}" type="slidenum">
              <a:rPr lang="fr-FR" noProof="0" smtClean="0"/>
              <a:t>13</a:t>
            </a:fld>
            <a:endParaRPr lang="fr-FR" noProof="0" dirty="0"/>
          </a:p>
        </p:txBody>
      </p:sp>
      <p:sp>
        <p:nvSpPr>
          <p:cNvPr id="7" name="Espace réservé du texte 6"/>
          <p:cNvSpPr>
            <a:spLocks noGrp="1"/>
          </p:cNvSpPr>
          <p:nvPr>
            <p:ph type="body" sz="quarter" idx="14"/>
          </p:nvPr>
        </p:nvSpPr>
        <p:spPr>
          <a:xfrm>
            <a:off x="6754180" y="3092720"/>
            <a:ext cx="4548187" cy="2138499"/>
          </a:xfrm>
        </p:spPr>
        <p:txBody>
          <a:bodyPr>
            <a:normAutofit/>
          </a:bodyPr>
          <a:lstStyle/>
          <a:p>
            <a:r>
              <a:rPr lang="fr-FR" sz="2400" dirty="0" smtClean="0"/>
              <a:t>Boulangerie</a:t>
            </a:r>
          </a:p>
          <a:p>
            <a:r>
              <a:rPr lang="fr-FR" sz="2400" dirty="0" smtClean="0"/>
              <a:t>Fruits-légumes</a:t>
            </a:r>
          </a:p>
          <a:p>
            <a:r>
              <a:rPr lang="fr-FR" sz="2400" dirty="0" smtClean="0"/>
              <a:t>Féculents</a:t>
            </a:r>
          </a:p>
          <a:p>
            <a:r>
              <a:rPr lang="fr-FR" sz="2400" dirty="0" smtClean="0"/>
              <a:t>Viandes crues</a:t>
            </a:r>
          </a:p>
          <a:p>
            <a:r>
              <a:rPr lang="fr-FR" sz="2400" dirty="0" smtClean="0"/>
              <a:t>Viandes cuites</a:t>
            </a:r>
            <a:endParaRPr lang="fr-FR" sz="2400" dirty="0"/>
          </a:p>
        </p:txBody>
      </p:sp>
    </p:spTree>
    <p:extLst>
      <p:ext uri="{BB962C8B-B14F-4D97-AF65-F5344CB8AC3E}">
        <p14:creationId xmlns:p14="http://schemas.microsoft.com/office/powerpoint/2010/main" val="4026142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a:xfrm>
            <a:off x="1431925" y="708009"/>
            <a:ext cx="9328150" cy="676275"/>
          </a:xfrm>
        </p:spPr>
        <p:txBody>
          <a:bodyPr rtlCol="0">
            <a:noAutofit/>
          </a:bodyPr>
          <a:lstStyle/>
          <a:p>
            <a:pPr rtl="0"/>
            <a:r>
              <a:rPr lang="fr-FR" sz="3400" dirty="0"/>
              <a:t>LES 10 FAMILLES DE DENREES </a:t>
            </a:r>
            <a:r>
              <a:rPr lang="fr-FR" sz="3400" dirty="0" smtClean="0"/>
              <a:t>RÉFÉRENCÉES DANS </a:t>
            </a:r>
            <a:r>
              <a:rPr lang="fr-FR" sz="3400" smtClean="0"/>
              <a:t>NOS MARCHÉS </a:t>
            </a:r>
            <a:r>
              <a:rPr lang="fr-FR" sz="3400" u="sng" dirty="0" smtClean="0"/>
              <a:t>PRÉSENTANT </a:t>
            </a:r>
            <a:r>
              <a:rPr lang="fr-FR" sz="3400" u="sng" dirty="0"/>
              <a:t>DES AUT</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14</a:t>
            </a:fld>
            <a:endParaRPr lang="fr-FR" dirty="0"/>
          </a:p>
        </p:txBody>
      </p:sp>
      <p:graphicFrame>
        <p:nvGraphicFramePr>
          <p:cNvPr id="19" name="Tableau 19">
            <a:extLst>
              <a:ext uri="{FF2B5EF4-FFF2-40B4-BE49-F238E27FC236}">
                <a16:creationId xmlns:a16="http://schemas.microsoft.com/office/drawing/2014/main" id="{FCE9D304-8F38-4E05-822F-93F4C497B3A0}"/>
              </a:ext>
            </a:extLst>
          </p:cNvPr>
          <p:cNvGraphicFramePr>
            <a:graphicFrameLocks noGrp="1"/>
          </p:cNvGraphicFramePr>
          <p:nvPr>
            <p:extLst>
              <p:ext uri="{D42A27DB-BD31-4B8C-83A1-F6EECF244321}">
                <p14:modId xmlns:p14="http://schemas.microsoft.com/office/powerpoint/2010/main" val="2992463325"/>
              </p:ext>
            </p:extLst>
          </p:nvPr>
        </p:nvGraphicFramePr>
        <p:xfrm>
          <a:off x="2032000" y="1915187"/>
          <a:ext cx="8128000" cy="452628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1878341889"/>
                    </a:ext>
                  </a:extLst>
                </a:gridCol>
                <a:gridCol w="2032000">
                  <a:extLst>
                    <a:ext uri="{9D8B030D-6E8A-4147-A177-3AD203B41FA5}">
                      <a16:colId xmlns:a16="http://schemas.microsoft.com/office/drawing/2014/main" val="2478040294"/>
                    </a:ext>
                  </a:extLst>
                </a:gridCol>
                <a:gridCol w="2032000">
                  <a:extLst>
                    <a:ext uri="{9D8B030D-6E8A-4147-A177-3AD203B41FA5}">
                      <a16:colId xmlns:a16="http://schemas.microsoft.com/office/drawing/2014/main" val="2446713940"/>
                    </a:ext>
                  </a:extLst>
                </a:gridCol>
                <a:gridCol w="2032000">
                  <a:extLst>
                    <a:ext uri="{9D8B030D-6E8A-4147-A177-3AD203B41FA5}">
                      <a16:colId xmlns:a16="http://schemas.microsoft.com/office/drawing/2014/main" val="3542290741"/>
                    </a:ext>
                  </a:extLst>
                </a:gridCol>
              </a:tblGrid>
              <a:tr h="370840">
                <a:tc>
                  <a:txBody>
                    <a:bodyPr/>
                    <a:lstStyle/>
                    <a:p>
                      <a:pPr algn="ctr"/>
                      <a:r>
                        <a:rPr lang="fr-FR" dirty="0"/>
                        <a:t>FAMILLES</a:t>
                      </a:r>
                    </a:p>
                  </a:txBody>
                  <a:tcPr/>
                </a:tc>
                <a:tc>
                  <a:txBody>
                    <a:bodyPr/>
                    <a:lstStyle/>
                    <a:p>
                      <a:pPr algn="ctr"/>
                      <a:r>
                        <a:rPr lang="fr-FR" dirty="0"/>
                        <a:t>Classe 4.1</a:t>
                      </a:r>
                    </a:p>
                  </a:txBody>
                  <a:tcPr>
                    <a:solidFill>
                      <a:srgbClr val="FF9999"/>
                    </a:solidFill>
                  </a:tcPr>
                </a:tc>
                <a:tc>
                  <a:txBody>
                    <a:bodyPr/>
                    <a:lstStyle/>
                    <a:p>
                      <a:pPr algn="ctr"/>
                      <a:r>
                        <a:rPr lang="fr-FR" dirty="0"/>
                        <a:t>Classe 4.2</a:t>
                      </a:r>
                    </a:p>
                  </a:txBody>
                  <a:tcPr>
                    <a:solidFill>
                      <a:srgbClr val="C00000"/>
                    </a:solidFill>
                  </a:tcPr>
                </a:tc>
                <a:tc>
                  <a:txBody>
                    <a:bodyPr/>
                    <a:lstStyle/>
                    <a:p>
                      <a:pPr algn="ctr"/>
                      <a:r>
                        <a:rPr lang="fr-FR" dirty="0"/>
                        <a:t>Total des AUT</a:t>
                      </a:r>
                    </a:p>
                  </a:txBody>
                  <a:tcPr/>
                </a:tc>
                <a:extLst>
                  <a:ext uri="{0D108BD9-81ED-4DB2-BD59-A6C34878D82A}">
                    <a16:rowId xmlns:a16="http://schemas.microsoft.com/office/drawing/2014/main" val="294546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dirty="0"/>
                        <a:t>BOF </a:t>
                      </a:r>
                      <a:r>
                        <a:rPr lang="fr-FR" sz="1600" b="1" dirty="0"/>
                        <a:t>(Beurre, Œuf, Fromage)</a:t>
                      </a:r>
                      <a:endParaRPr lang="fr-FR" sz="1600" b="1" i="1" dirty="0"/>
                    </a:p>
                  </a:txBody>
                  <a:tcPr/>
                </a:tc>
                <a:tc>
                  <a:txBody>
                    <a:bodyPr/>
                    <a:lstStyle/>
                    <a:p>
                      <a:pPr algn="ctr"/>
                      <a:r>
                        <a:rPr lang="fr-FR" dirty="0"/>
                        <a:t>18%</a:t>
                      </a:r>
                    </a:p>
                  </a:txBody>
                  <a:tcPr anchor="ctr"/>
                </a:tc>
                <a:tc>
                  <a:txBody>
                    <a:bodyPr/>
                    <a:lstStyle/>
                    <a:p>
                      <a:pPr algn="ctr"/>
                      <a:r>
                        <a:rPr lang="fr-FR" dirty="0"/>
                        <a:t>30% </a:t>
                      </a:r>
                    </a:p>
                  </a:txBody>
                  <a:tcPr anchor="ctr"/>
                </a:tc>
                <a:tc>
                  <a:txBody>
                    <a:bodyPr/>
                    <a:lstStyle/>
                    <a:p>
                      <a:pPr algn="ctr"/>
                      <a:r>
                        <a:rPr lang="fr-FR" b="1" dirty="0">
                          <a:solidFill>
                            <a:srgbClr val="FF0000"/>
                          </a:solidFill>
                        </a:rPr>
                        <a:t>48%</a:t>
                      </a:r>
                    </a:p>
                  </a:txBody>
                  <a:tcPr anchor="ctr"/>
                </a:tc>
                <a:extLst>
                  <a:ext uri="{0D108BD9-81ED-4DB2-BD59-A6C34878D82A}">
                    <a16:rowId xmlns:a16="http://schemas.microsoft.com/office/drawing/2014/main" val="34865042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Charcuterie</a:t>
                      </a:r>
                    </a:p>
                  </a:txBody>
                  <a:tcPr/>
                </a:tc>
                <a:tc>
                  <a:txBody>
                    <a:bodyPr/>
                    <a:lstStyle/>
                    <a:p>
                      <a:pPr algn="ctr"/>
                      <a:r>
                        <a:rPr lang="fr-FR" dirty="0"/>
                        <a:t>15%</a:t>
                      </a:r>
                    </a:p>
                  </a:txBody>
                  <a:tcPr anchor="ctr"/>
                </a:tc>
                <a:tc>
                  <a:txBody>
                    <a:bodyPr/>
                    <a:lstStyle/>
                    <a:p>
                      <a:pPr algn="ctr"/>
                      <a:r>
                        <a:rPr lang="fr-FR" dirty="0"/>
                        <a:t>85%</a:t>
                      </a:r>
                    </a:p>
                  </a:txBody>
                  <a:tcPr anchor="ctr"/>
                </a:tc>
                <a:tc>
                  <a:txBody>
                    <a:bodyPr/>
                    <a:lstStyle/>
                    <a:p>
                      <a:pPr algn="ctr"/>
                      <a:r>
                        <a:rPr lang="fr-FR" b="1" dirty="0">
                          <a:solidFill>
                            <a:srgbClr val="FF0000"/>
                          </a:solidFill>
                        </a:rPr>
                        <a:t>100%</a:t>
                      </a:r>
                    </a:p>
                  </a:txBody>
                  <a:tcPr anchor="ctr"/>
                </a:tc>
                <a:extLst>
                  <a:ext uri="{0D108BD9-81ED-4DB2-BD59-A6C34878D82A}">
                    <a16:rowId xmlns:a16="http://schemas.microsoft.com/office/drawing/2014/main" val="7084793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Biscuiterie</a:t>
                      </a:r>
                    </a:p>
                  </a:txBody>
                  <a:tcPr/>
                </a:tc>
                <a:tc>
                  <a:txBody>
                    <a:bodyPr/>
                    <a:lstStyle/>
                    <a:p>
                      <a:pPr algn="ctr"/>
                      <a:r>
                        <a:rPr lang="fr-FR" dirty="0"/>
                        <a:t>19%</a:t>
                      </a:r>
                    </a:p>
                  </a:txBody>
                  <a:tcPr anchor="ctr"/>
                </a:tc>
                <a:tc>
                  <a:txBody>
                    <a:bodyPr/>
                    <a:lstStyle/>
                    <a:p>
                      <a:pPr algn="ctr"/>
                      <a:r>
                        <a:rPr lang="fr-FR" dirty="0"/>
                        <a:t>74%</a:t>
                      </a:r>
                    </a:p>
                  </a:txBody>
                  <a:tcPr anchor="ctr"/>
                </a:tc>
                <a:tc>
                  <a:txBody>
                    <a:bodyPr/>
                    <a:lstStyle/>
                    <a:p>
                      <a:pPr algn="ctr"/>
                      <a:r>
                        <a:rPr lang="fr-FR" b="1" dirty="0">
                          <a:solidFill>
                            <a:srgbClr val="FF0000"/>
                          </a:solidFill>
                        </a:rPr>
                        <a:t>93%</a:t>
                      </a:r>
                    </a:p>
                  </a:txBody>
                  <a:tcPr anchor="ctr"/>
                </a:tc>
                <a:extLst>
                  <a:ext uri="{0D108BD9-81ED-4DB2-BD59-A6C34878D82A}">
                    <a16:rowId xmlns:a16="http://schemas.microsoft.com/office/drawing/2014/main" val="34238743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Boitage</a:t>
                      </a:r>
                    </a:p>
                  </a:txBody>
                  <a:tcPr/>
                </a:tc>
                <a:tc>
                  <a:txBody>
                    <a:bodyPr/>
                    <a:lstStyle/>
                    <a:p>
                      <a:pPr algn="ctr"/>
                      <a:r>
                        <a:rPr lang="fr-FR" dirty="0"/>
                        <a:t>38%</a:t>
                      </a:r>
                    </a:p>
                  </a:txBody>
                  <a:tcPr anchor="ctr"/>
                </a:tc>
                <a:tc>
                  <a:txBody>
                    <a:bodyPr/>
                    <a:lstStyle/>
                    <a:p>
                      <a:pPr algn="ctr"/>
                      <a:r>
                        <a:rPr lang="fr-FR" dirty="0"/>
                        <a:t>8%</a:t>
                      </a:r>
                    </a:p>
                  </a:txBody>
                  <a:tcPr anchor="ctr"/>
                </a:tc>
                <a:tc>
                  <a:txBody>
                    <a:bodyPr/>
                    <a:lstStyle/>
                    <a:p>
                      <a:pPr algn="ctr"/>
                      <a:r>
                        <a:rPr lang="fr-FR" b="1" dirty="0">
                          <a:solidFill>
                            <a:srgbClr val="FF0000"/>
                          </a:solidFill>
                        </a:rPr>
                        <a:t>46%</a:t>
                      </a:r>
                    </a:p>
                  </a:txBody>
                  <a:tcPr anchor="ctr"/>
                </a:tc>
                <a:extLst>
                  <a:ext uri="{0D108BD9-81ED-4DB2-BD59-A6C34878D82A}">
                    <a16:rowId xmlns:a16="http://schemas.microsoft.com/office/drawing/2014/main" val="35189334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Epicerie</a:t>
                      </a:r>
                    </a:p>
                  </a:txBody>
                  <a:tcPr/>
                </a:tc>
                <a:tc>
                  <a:txBody>
                    <a:bodyPr/>
                    <a:lstStyle/>
                    <a:p>
                      <a:pPr algn="ctr"/>
                      <a:r>
                        <a:rPr lang="fr-FR" dirty="0"/>
                        <a:t>23%</a:t>
                      </a:r>
                    </a:p>
                  </a:txBody>
                  <a:tcPr anchor="ctr"/>
                </a:tc>
                <a:tc>
                  <a:txBody>
                    <a:bodyPr/>
                    <a:lstStyle/>
                    <a:p>
                      <a:pPr algn="ctr"/>
                      <a:r>
                        <a:rPr lang="fr-FR" dirty="0"/>
                        <a:t>28%</a:t>
                      </a:r>
                    </a:p>
                  </a:txBody>
                  <a:tcPr anchor="ctr"/>
                </a:tc>
                <a:tc>
                  <a:txBody>
                    <a:bodyPr/>
                    <a:lstStyle/>
                    <a:p>
                      <a:pPr algn="ctr"/>
                      <a:r>
                        <a:rPr lang="fr-FR" b="1" dirty="0">
                          <a:solidFill>
                            <a:srgbClr val="FF0000"/>
                          </a:solidFill>
                        </a:rPr>
                        <a:t>51%</a:t>
                      </a:r>
                    </a:p>
                  </a:txBody>
                  <a:tcPr anchor="ctr"/>
                </a:tc>
                <a:extLst>
                  <a:ext uri="{0D108BD9-81ED-4DB2-BD59-A6C34878D82A}">
                    <a16:rowId xmlns:a16="http://schemas.microsoft.com/office/drawing/2014/main" val="1832724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Pâtisseries salées</a:t>
                      </a:r>
                    </a:p>
                  </a:txBody>
                  <a:tcPr/>
                </a:tc>
                <a:tc>
                  <a:txBody>
                    <a:bodyPr/>
                    <a:lstStyle/>
                    <a:p>
                      <a:pPr algn="ctr"/>
                      <a:r>
                        <a:rPr lang="fr-FR" dirty="0"/>
                        <a:t>27%</a:t>
                      </a:r>
                    </a:p>
                  </a:txBody>
                  <a:tcPr anchor="ctr"/>
                </a:tc>
                <a:tc>
                  <a:txBody>
                    <a:bodyPr/>
                    <a:lstStyle/>
                    <a:p>
                      <a:pPr algn="ctr"/>
                      <a:r>
                        <a:rPr lang="fr-FR" dirty="0"/>
                        <a:t>68%</a:t>
                      </a:r>
                    </a:p>
                  </a:txBody>
                  <a:tcPr anchor="ctr"/>
                </a:tc>
                <a:tc>
                  <a:txBody>
                    <a:bodyPr/>
                    <a:lstStyle/>
                    <a:p>
                      <a:pPr algn="ctr"/>
                      <a:r>
                        <a:rPr lang="fr-FR" b="1" dirty="0">
                          <a:solidFill>
                            <a:srgbClr val="FF0000"/>
                          </a:solidFill>
                        </a:rPr>
                        <a:t>95%</a:t>
                      </a:r>
                    </a:p>
                  </a:txBody>
                  <a:tcPr anchor="ctr"/>
                </a:tc>
                <a:extLst>
                  <a:ext uri="{0D108BD9-81ED-4DB2-BD59-A6C34878D82A}">
                    <a16:rowId xmlns:a16="http://schemas.microsoft.com/office/drawing/2014/main" val="24706462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Pâtisseries sucrées</a:t>
                      </a:r>
                    </a:p>
                  </a:txBody>
                  <a:tcPr/>
                </a:tc>
                <a:tc>
                  <a:txBody>
                    <a:bodyPr/>
                    <a:lstStyle/>
                    <a:p>
                      <a:pPr algn="ctr"/>
                      <a:r>
                        <a:rPr lang="fr-FR" dirty="0"/>
                        <a:t>18%</a:t>
                      </a:r>
                    </a:p>
                  </a:txBody>
                  <a:tcPr anchor="ctr"/>
                </a:tc>
                <a:tc>
                  <a:txBody>
                    <a:bodyPr/>
                    <a:lstStyle/>
                    <a:p>
                      <a:pPr algn="ctr"/>
                      <a:r>
                        <a:rPr lang="fr-FR" dirty="0"/>
                        <a:t>82%</a:t>
                      </a:r>
                    </a:p>
                  </a:txBody>
                  <a:tcPr anchor="ctr"/>
                </a:tc>
                <a:tc>
                  <a:txBody>
                    <a:bodyPr/>
                    <a:lstStyle/>
                    <a:p>
                      <a:pPr algn="ctr"/>
                      <a:r>
                        <a:rPr lang="fr-FR" b="1" dirty="0">
                          <a:solidFill>
                            <a:srgbClr val="FF0000"/>
                          </a:solidFill>
                        </a:rPr>
                        <a:t>100%</a:t>
                      </a:r>
                    </a:p>
                  </a:txBody>
                  <a:tcPr anchor="ctr"/>
                </a:tc>
                <a:extLst>
                  <a:ext uri="{0D108BD9-81ED-4DB2-BD59-A6C34878D82A}">
                    <a16:rowId xmlns:a16="http://schemas.microsoft.com/office/drawing/2014/main" val="15943770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Plats cuisinés</a:t>
                      </a:r>
                    </a:p>
                  </a:txBody>
                  <a:tcPr/>
                </a:tc>
                <a:tc>
                  <a:txBody>
                    <a:bodyPr/>
                    <a:lstStyle/>
                    <a:p>
                      <a:pPr algn="ctr"/>
                      <a:r>
                        <a:rPr lang="fr-FR" dirty="0"/>
                        <a:t>42%</a:t>
                      </a:r>
                    </a:p>
                  </a:txBody>
                  <a:tcPr anchor="ctr"/>
                </a:tc>
                <a:tc>
                  <a:txBody>
                    <a:bodyPr/>
                    <a:lstStyle/>
                    <a:p>
                      <a:pPr algn="ctr"/>
                      <a:r>
                        <a:rPr lang="fr-FR" dirty="0"/>
                        <a:t>46%</a:t>
                      </a:r>
                    </a:p>
                  </a:txBody>
                  <a:tcPr anchor="ctr"/>
                </a:tc>
                <a:tc>
                  <a:txBody>
                    <a:bodyPr/>
                    <a:lstStyle/>
                    <a:p>
                      <a:pPr algn="ctr"/>
                      <a:r>
                        <a:rPr lang="fr-FR" b="1" dirty="0">
                          <a:solidFill>
                            <a:srgbClr val="FF0000"/>
                          </a:solidFill>
                        </a:rPr>
                        <a:t>88%</a:t>
                      </a:r>
                    </a:p>
                  </a:txBody>
                  <a:tcPr anchor="ctr"/>
                </a:tc>
                <a:extLst>
                  <a:ext uri="{0D108BD9-81ED-4DB2-BD59-A6C34878D82A}">
                    <a16:rowId xmlns:a16="http://schemas.microsoft.com/office/drawing/2014/main" val="10143428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Plats alternatifs</a:t>
                      </a:r>
                    </a:p>
                  </a:txBody>
                  <a:tcPr/>
                </a:tc>
                <a:tc>
                  <a:txBody>
                    <a:bodyPr/>
                    <a:lstStyle/>
                    <a:p>
                      <a:pPr algn="ctr"/>
                      <a:r>
                        <a:rPr lang="fr-FR" dirty="0"/>
                        <a:t>26%</a:t>
                      </a:r>
                    </a:p>
                  </a:txBody>
                  <a:tcPr anchor="ctr"/>
                </a:tc>
                <a:tc>
                  <a:txBody>
                    <a:bodyPr/>
                    <a:lstStyle/>
                    <a:p>
                      <a:pPr algn="ctr"/>
                      <a:r>
                        <a:rPr lang="fr-FR" dirty="0"/>
                        <a:t>57%</a:t>
                      </a:r>
                    </a:p>
                  </a:txBody>
                  <a:tcPr anchor="ctr"/>
                </a:tc>
                <a:tc>
                  <a:txBody>
                    <a:bodyPr/>
                    <a:lstStyle/>
                    <a:p>
                      <a:pPr algn="ctr"/>
                      <a:r>
                        <a:rPr lang="fr-FR" b="1" dirty="0">
                          <a:solidFill>
                            <a:srgbClr val="FF0000"/>
                          </a:solidFill>
                        </a:rPr>
                        <a:t>80%</a:t>
                      </a:r>
                    </a:p>
                  </a:txBody>
                  <a:tcPr anchor="ctr"/>
                </a:tc>
                <a:extLst>
                  <a:ext uri="{0D108BD9-81ED-4DB2-BD59-A6C34878D82A}">
                    <a16:rowId xmlns:a16="http://schemas.microsoft.com/office/drawing/2014/main" val="5062792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Surgelés</a:t>
                      </a:r>
                    </a:p>
                  </a:txBody>
                  <a:tcPr/>
                </a:tc>
                <a:tc>
                  <a:txBody>
                    <a:bodyPr/>
                    <a:lstStyle/>
                    <a:p>
                      <a:pPr algn="ctr"/>
                      <a:r>
                        <a:rPr lang="fr-FR" dirty="0"/>
                        <a:t>12%</a:t>
                      </a:r>
                    </a:p>
                  </a:txBody>
                  <a:tcPr anchor="ctr"/>
                </a:tc>
                <a:tc>
                  <a:txBody>
                    <a:bodyPr/>
                    <a:lstStyle/>
                    <a:p>
                      <a:pPr algn="ctr"/>
                      <a:r>
                        <a:rPr lang="fr-FR" dirty="0"/>
                        <a:t>18%</a:t>
                      </a:r>
                    </a:p>
                  </a:txBody>
                  <a:tcPr anchor="ctr"/>
                </a:tc>
                <a:tc>
                  <a:txBody>
                    <a:bodyPr/>
                    <a:lstStyle/>
                    <a:p>
                      <a:pPr algn="ctr"/>
                      <a:r>
                        <a:rPr lang="fr-FR" b="1" dirty="0">
                          <a:solidFill>
                            <a:srgbClr val="FF0000"/>
                          </a:solidFill>
                        </a:rPr>
                        <a:t>30%</a:t>
                      </a:r>
                    </a:p>
                  </a:txBody>
                  <a:tcPr anchor="ctr"/>
                </a:tc>
                <a:extLst>
                  <a:ext uri="{0D108BD9-81ED-4DB2-BD59-A6C34878D82A}">
                    <a16:rowId xmlns:a16="http://schemas.microsoft.com/office/drawing/2014/main" val="1722635601"/>
                  </a:ext>
                </a:extLst>
              </a:tr>
            </a:tbl>
          </a:graphicData>
        </a:graphic>
      </p:graphicFrame>
    </p:spTree>
    <p:extLst>
      <p:ext uri="{BB962C8B-B14F-4D97-AF65-F5344CB8AC3E}">
        <p14:creationId xmlns:p14="http://schemas.microsoft.com/office/powerpoint/2010/main" val="3953500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5E3ABCD-EC13-4F82-9B26-C77EF81CB8BF}"/>
              </a:ext>
            </a:extLst>
          </p:cNvPr>
          <p:cNvSpPr>
            <a:spLocks noGrp="1"/>
          </p:cNvSpPr>
          <p:nvPr>
            <p:ph type="sldNum" sz="quarter" idx="12"/>
          </p:nvPr>
        </p:nvSpPr>
        <p:spPr/>
        <p:txBody>
          <a:bodyPr/>
          <a:lstStyle/>
          <a:p>
            <a:pPr rtl="0"/>
            <a:fld id="{D495E168-DA5E-4888-8D8A-92B118324C14}" type="slidenum">
              <a:rPr lang="fr-FR" noProof="0" smtClean="0"/>
              <a:t>15</a:t>
            </a:fld>
            <a:endParaRPr lang="fr-FR" noProof="0" dirty="0"/>
          </a:p>
        </p:txBody>
      </p:sp>
      <p:sp>
        <p:nvSpPr>
          <p:cNvPr id="5" name="Titre 4">
            <a:extLst>
              <a:ext uri="{FF2B5EF4-FFF2-40B4-BE49-F238E27FC236}">
                <a16:creationId xmlns:a16="http://schemas.microsoft.com/office/drawing/2014/main" id="{C6FD1691-1337-4916-8759-0CD27AF5D1BD}"/>
              </a:ext>
            </a:extLst>
          </p:cNvPr>
          <p:cNvSpPr>
            <a:spLocks noGrp="1"/>
          </p:cNvSpPr>
          <p:nvPr>
            <p:ph type="title"/>
          </p:nvPr>
        </p:nvSpPr>
        <p:spPr>
          <a:xfrm>
            <a:off x="838200" y="365126"/>
            <a:ext cx="9773094" cy="945498"/>
          </a:xfrm>
        </p:spPr>
        <p:txBody>
          <a:bodyPr>
            <a:normAutofit fontScale="90000"/>
          </a:bodyPr>
          <a:lstStyle/>
          <a:p>
            <a:r>
              <a:rPr lang="fr-FR" dirty="0"/>
              <a:t>RÉPARTITION DES </a:t>
            </a:r>
            <a:r>
              <a:rPr lang="fr-FR" dirty="0" smtClean="0"/>
              <a:t>DENRÉES PRÉSENTS DANS NOS MARCHÉS </a:t>
            </a:r>
            <a:r>
              <a:rPr lang="fr-FR" dirty="0"/>
              <a:t>PAR CLASSE</a:t>
            </a:r>
          </a:p>
        </p:txBody>
      </p:sp>
      <p:graphicFrame>
        <p:nvGraphicFramePr>
          <p:cNvPr id="6" name="Espace réservé du contenu 5">
            <a:extLst>
              <a:ext uri="{FF2B5EF4-FFF2-40B4-BE49-F238E27FC236}">
                <a16:creationId xmlns:a16="http://schemas.microsoft.com/office/drawing/2014/main" id="{BBCA8E9A-ECBC-4ED1-9095-455E97163714}"/>
              </a:ext>
            </a:extLst>
          </p:cNvPr>
          <p:cNvGraphicFramePr>
            <a:graphicFrameLocks noGrp="1"/>
          </p:cNvGraphicFramePr>
          <p:nvPr>
            <p:ph idx="1"/>
            <p:extLst>
              <p:ext uri="{D42A27DB-BD31-4B8C-83A1-F6EECF244321}">
                <p14:modId xmlns:p14="http://schemas.microsoft.com/office/powerpoint/2010/main" val="2650044433"/>
              </p:ext>
            </p:extLst>
          </p:nvPr>
        </p:nvGraphicFramePr>
        <p:xfrm>
          <a:off x="838199" y="1719469"/>
          <a:ext cx="10515601" cy="4949687"/>
        </p:xfrm>
        <a:graphic>
          <a:graphicData uri="http://schemas.openxmlformats.org/drawingml/2006/chart">
            <c:chart xmlns:c="http://schemas.openxmlformats.org/drawingml/2006/chart" xmlns:r="http://schemas.openxmlformats.org/officeDocument/2006/relationships" r:id="rId3"/>
          </a:graphicData>
        </a:graphic>
      </p:graphicFrame>
      <p:sp>
        <p:nvSpPr>
          <p:cNvPr id="7" name="Accolade ouvrante 6">
            <a:extLst>
              <a:ext uri="{FF2B5EF4-FFF2-40B4-BE49-F238E27FC236}">
                <a16:creationId xmlns:a16="http://schemas.microsoft.com/office/drawing/2014/main" id="{E3AE2122-ACC7-473E-BDFB-A6A5EB7CC3B1}"/>
              </a:ext>
            </a:extLst>
          </p:cNvPr>
          <p:cNvSpPr/>
          <p:nvPr/>
        </p:nvSpPr>
        <p:spPr>
          <a:xfrm>
            <a:off x="4194313" y="4251286"/>
            <a:ext cx="258418" cy="27829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8" name="Espace réservé du texte 5">
            <a:extLst>
              <a:ext uri="{FF2B5EF4-FFF2-40B4-BE49-F238E27FC236}">
                <a16:creationId xmlns:a16="http://schemas.microsoft.com/office/drawing/2014/main" id="{8D921268-C17C-4C20-9364-AD97131B6ED4}"/>
              </a:ext>
            </a:extLst>
          </p:cNvPr>
          <p:cNvSpPr txBox="1">
            <a:spLocks/>
          </p:cNvSpPr>
          <p:nvPr/>
        </p:nvSpPr>
        <p:spPr>
          <a:xfrm>
            <a:off x="3412061" y="4204250"/>
            <a:ext cx="782252" cy="372367"/>
          </a:xfrm>
          <a:prstGeom prst="rect">
            <a:avLst/>
          </a:prstGeom>
        </p:spPr>
        <p:txBody>
          <a:bodyPr vert="horz" lIns="91440" tIns="45720" rIns="91440" bIns="45720" rtlCol="0" anchor="b"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rgbClr val="C00000"/>
                </a:solidFill>
              </a:rPr>
              <a:t>40 %</a:t>
            </a:r>
          </a:p>
        </p:txBody>
      </p:sp>
    </p:spTree>
    <p:extLst>
      <p:ext uri="{BB962C8B-B14F-4D97-AF65-F5344CB8AC3E}">
        <p14:creationId xmlns:p14="http://schemas.microsoft.com/office/powerpoint/2010/main" val="576286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3DEF9C-6750-4421-9315-4F0EA627F254}"/>
              </a:ext>
            </a:extLst>
          </p:cNvPr>
          <p:cNvSpPr>
            <a:spLocks noGrp="1"/>
          </p:cNvSpPr>
          <p:nvPr>
            <p:ph type="ctrTitle"/>
          </p:nvPr>
        </p:nvSpPr>
        <p:spPr>
          <a:xfrm>
            <a:off x="1524000" y="2932044"/>
            <a:ext cx="9144000" cy="1232452"/>
          </a:xfrm>
        </p:spPr>
        <p:txBody>
          <a:bodyPr>
            <a:normAutofit/>
          </a:bodyPr>
          <a:lstStyle/>
          <a:p>
            <a:pPr algn="ctr"/>
            <a:r>
              <a:rPr lang="fr-FR" dirty="0"/>
              <a:t>ANALYSE DES MENUS DE L’UCP EN 2020</a:t>
            </a:r>
          </a:p>
        </p:txBody>
      </p:sp>
      <p:sp>
        <p:nvSpPr>
          <p:cNvPr id="6" name="Espace réservé du numéro de diapositive 5">
            <a:extLst>
              <a:ext uri="{FF2B5EF4-FFF2-40B4-BE49-F238E27FC236}">
                <a16:creationId xmlns:a16="http://schemas.microsoft.com/office/drawing/2014/main" id="{FC34F818-358A-4441-9457-02C28791D09E}"/>
              </a:ext>
            </a:extLst>
          </p:cNvPr>
          <p:cNvSpPr>
            <a:spLocks noGrp="1"/>
          </p:cNvSpPr>
          <p:nvPr>
            <p:ph type="sldNum" sz="quarter" idx="12"/>
          </p:nvPr>
        </p:nvSpPr>
        <p:spPr/>
        <p:txBody>
          <a:bodyPr/>
          <a:lstStyle/>
          <a:p>
            <a:pPr rtl="0"/>
            <a:fld id="{D495E168-DA5E-4888-8D8A-92B118324C14}" type="slidenum">
              <a:rPr lang="fr-FR" noProof="0" smtClean="0"/>
              <a:t>16</a:t>
            </a:fld>
            <a:endParaRPr lang="fr-FR" noProof="0" dirty="0"/>
          </a:p>
        </p:txBody>
      </p:sp>
    </p:spTree>
    <p:extLst>
      <p:ext uri="{BB962C8B-B14F-4D97-AF65-F5344CB8AC3E}">
        <p14:creationId xmlns:p14="http://schemas.microsoft.com/office/powerpoint/2010/main" val="3950541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8D7860-BB52-4186-B74F-DFC9B199151A}"/>
              </a:ext>
            </a:extLst>
          </p:cNvPr>
          <p:cNvSpPr>
            <a:spLocks noGrp="1"/>
          </p:cNvSpPr>
          <p:nvPr>
            <p:ph type="title"/>
          </p:nvPr>
        </p:nvSpPr>
        <p:spPr/>
        <p:txBody>
          <a:bodyPr>
            <a:normAutofit fontScale="90000"/>
          </a:bodyPr>
          <a:lstStyle/>
          <a:p>
            <a:r>
              <a:rPr lang="fr-FR" dirty="0"/>
              <a:t>METHODE D’ANALYSE DES MENUS</a:t>
            </a:r>
          </a:p>
        </p:txBody>
      </p:sp>
      <p:sp>
        <p:nvSpPr>
          <p:cNvPr id="4" name="Espace réservé du numéro de diapositive 3">
            <a:extLst>
              <a:ext uri="{FF2B5EF4-FFF2-40B4-BE49-F238E27FC236}">
                <a16:creationId xmlns:a16="http://schemas.microsoft.com/office/drawing/2014/main" id="{954C6491-66E6-4082-A7BE-B5CD17DFB614}"/>
              </a:ext>
            </a:extLst>
          </p:cNvPr>
          <p:cNvSpPr>
            <a:spLocks noGrp="1"/>
          </p:cNvSpPr>
          <p:nvPr>
            <p:ph type="sldNum" sz="quarter" idx="12"/>
          </p:nvPr>
        </p:nvSpPr>
        <p:spPr/>
        <p:txBody>
          <a:bodyPr/>
          <a:lstStyle/>
          <a:p>
            <a:pPr rtl="0"/>
            <a:fld id="{D495E168-DA5E-4888-8D8A-92B118324C14}" type="slidenum">
              <a:rPr lang="fr-FR" noProof="0" smtClean="0"/>
              <a:t>17</a:t>
            </a:fld>
            <a:endParaRPr lang="fr-FR" noProof="0" dirty="0"/>
          </a:p>
        </p:txBody>
      </p:sp>
      <p:sp>
        <p:nvSpPr>
          <p:cNvPr id="5" name="Espace réservé du texte 4">
            <a:extLst>
              <a:ext uri="{FF2B5EF4-FFF2-40B4-BE49-F238E27FC236}">
                <a16:creationId xmlns:a16="http://schemas.microsoft.com/office/drawing/2014/main" id="{548380D0-9DB4-4B01-8F81-FAB0492D560B}"/>
              </a:ext>
            </a:extLst>
          </p:cNvPr>
          <p:cNvSpPr>
            <a:spLocks noGrp="1"/>
          </p:cNvSpPr>
          <p:nvPr>
            <p:ph type="body" sz="quarter" idx="16"/>
          </p:nvPr>
        </p:nvSpPr>
        <p:spPr>
          <a:xfrm>
            <a:off x="5649889" y="2592569"/>
            <a:ext cx="5630885" cy="3589375"/>
          </a:xfrm>
        </p:spPr>
        <p:txBody>
          <a:bodyPr/>
          <a:lstStyle/>
          <a:p>
            <a:pPr>
              <a:spcBef>
                <a:spcPts val="0"/>
              </a:spcBef>
            </a:pPr>
            <a:r>
              <a:rPr lang="fr-FR" sz="1800" dirty="0">
                <a:solidFill>
                  <a:schemeClr val="accent3"/>
                </a:solidFill>
              </a:rPr>
              <a:t>1) </a:t>
            </a:r>
            <a:r>
              <a:rPr lang="fr-FR" sz="1800" dirty="0">
                <a:solidFill>
                  <a:schemeClr val="tx1">
                    <a:lumMod val="65000"/>
                    <a:lumOff val="35000"/>
                  </a:schemeClr>
                </a:solidFill>
              </a:rPr>
              <a:t>Relever les différentes composantes</a:t>
            </a:r>
          </a:p>
          <a:p>
            <a:pPr>
              <a:spcBef>
                <a:spcPts val="0"/>
              </a:spcBef>
            </a:pPr>
            <a:endParaRPr lang="fr-FR" sz="1800" dirty="0">
              <a:solidFill>
                <a:schemeClr val="tx1">
                  <a:lumMod val="65000"/>
                  <a:lumOff val="35000"/>
                </a:schemeClr>
              </a:solidFill>
            </a:endParaRPr>
          </a:p>
          <a:p>
            <a:pPr>
              <a:spcBef>
                <a:spcPts val="0"/>
              </a:spcBef>
            </a:pPr>
            <a:r>
              <a:rPr lang="fr-FR" sz="1800" dirty="0"/>
              <a:t>2) </a:t>
            </a:r>
            <a:r>
              <a:rPr lang="fr-FR" sz="1800" dirty="0">
                <a:solidFill>
                  <a:schemeClr val="tx1">
                    <a:lumMod val="65000"/>
                    <a:lumOff val="35000"/>
                  </a:schemeClr>
                </a:solidFill>
              </a:rPr>
              <a:t>Associer les grammages servis pour chacune des composantes</a:t>
            </a:r>
          </a:p>
          <a:p>
            <a:pPr>
              <a:spcBef>
                <a:spcPts val="0"/>
              </a:spcBef>
            </a:pPr>
            <a:endParaRPr lang="fr-FR" sz="1800" dirty="0">
              <a:solidFill>
                <a:schemeClr val="tx1">
                  <a:lumMod val="65000"/>
                  <a:lumOff val="35000"/>
                </a:schemeClr>
              </a:solidFill>
            </a:endParaRPr>
          </a:p>
          <a:p>
            <a:pPr>
              <a:spcBef>
                <a:spcPts val="0"/>
              </a:spcBef>
            </a:pPr>
            <a:r>
              <a:rPr lang="fr-FR" sz="1800" dirty="0">
                <a:solidFill>
                  <a:schemeClr val="accent2"/>
                </a:solidFill>
              </a:rPr>
              <a:t>3) </a:t>
            </a:r>
            <a:r>
              <a:rPr lang="fr-FR" sz="1800" dirty="0">
                <a:solidFill>
                  <a:schemeClr val="tx1">
                    <a:lumMod val="65000"/>
                    <a:lumOff val="35000"/>
                  </a:schemeClr>
                </a:solidFill>
              </a:rPr>
              <a:t>Etablir un classement (1 à 4) pour chaque composante</a:t>
            </a:r>
          </a:p>
          <a:p>
            <a:pPr>
              <a:spcBef>
                <a:spcPts val="0"/>
              </a:spcBef>
            </a:pPr>
            <a:endParaRPr lang="fr-FR" sz="1800" dirty="0">
              <a:solidFill>
                <a:schemeClr val="tx1">
                  <a:lumMod val="65000"/>
                  <a:lumOff val="35000"/>
                </a:schemeClr>
              </a:solidFill>
            </a:endParaRPr>
          </a:p>
          <a:p>
            <a:pPr>
              <a:spcBef>
                <a:spcPts val="0"/>
              </a:spcBef>
            </a:pPr>
            <a:r>
              <a:rPr lang="fr-FR" dirty="0">
                <a:solidFill>
                  <a:srgbClr val="00B050"/>
                </a:solidFill>
              </a:rPr>
              <a:t>4</a:t>
            </a:r>
            <a:r>
              <a:rPr lang="fr-FR" sz="1800" dirty="0">
                <a:solidFill>
                  <a:srgbClr val="00B050"/>
                </a:solidFill>
              </a:rPr>
              <a:t>) </a:t>
            </a:r>
            <a:r>
              <a:rPr lang="fr-FR" sz="1800" dirty="0">
                <a:solidFill>
                  <a:schemeClr val="tx1">
                    <a:lumMod val="65000"/>
                    <a:lumOff val="35000"/>
                  </a:schemeClr>
                </a:solidFill>
              </a:rPr>
              <a:t>Calculer un pourcentage de chaque classe en fonction de son grammage par rapport au poids total du menu</a:t>
            </a:r>
          </a:p>
          <a:p>
            <a:pPr>
              <a:spcBef>
                <a:spcPts val="0"/>
              </a:spcBef>
            </a:pPr>
            <a:r>
              <a:rPr lang="fr-FR" b="0" i="1" dirty="0">
                <a:solidFill>
                  <a:schemeClr val="tx1">
                    <a:lumMod val="65000"/>
                    <a:lumOff val="35000"/>
                  </a:schemeClr>
                </a:solidFill>
              </a:rPr>
              <a:t>Exemple pour ce menu, les AUT (classe 4) représentent  : 9g / 564g * 100 = 1,6 % </a:t>
            </a:r>
            <a:endParaRPr lang="fr-FR" sz="1800" b="0" i="1" dirty="0">
              <a:solidFill>
                <a:schemeClr val="tx1">
                  <a:lumMod val="65000"/>
                  <a:lumOff val="35000"/>
                </a:schemeClr>
              </a:solidFill>
            </a:endParaRPr>
          </a:p>
          <a:p>
            <a:endParaRPr lang="fr-FR" dirty="0"/>
          </a:p>
        </p:txBody>
      </p:sp>
      <p:pic>
        <p:nvPicPr>
          <p:cNvPr id="22" name="Image 21">
            <a:extLst>
              <a:ext uri="{FF2B5EF4-FFF2-40B4-BE49-F238E27FC236}">
                <a16:creationId xmlns:a16="http://schemas.microsoft.com/office/drawing/2014/main" id="{BFBF36C1-7BF6-451D-BED5-79293F624631}"/>
              </a:ext>
            </a:extLst>
          </p:cNvPr>
          <p:cNvPicPr>
            <a:picLocks noChangeAspect="1"/>
          </p:cNvPicPr>
          <p:nvPr/>
        </p:nvPicPr>
        <p:blipFill rotWithShape="1">
          <a:blip r:embed="rId3"/>
          <a:srcRect b="6126"/>
          <a:stretch/>
        </p:blipFill>
        <p:spPr>
          <a:xfrm>
            <a:off x="968743" y="161569"/>
            <a:ext cx="3774335" cy="6534861"/>
          </a:xfrm>
          <a:prstGeom prst="rect">
            <a:avLst/>
          </a:prstGeom>
        </p:spPr>
      </p:pic>
      <p:sp>
        <p:nvSpPr>
          <p:cNvPr id="23" name="Rectangle 22">
            <a:extLst>
              <a:ext uri="{FF2B5EF4-FFF2-40B4-BE49-F238E27FC236}">
                <a16:creationId xmlns:a16="http://schemas.microsoft.com/office/drawing/2014/main" id="{8953A2E3-7ABF-405A-A12A-DFA6B974665C}"/>
              </a:ext>
            </a:extLst>
          </p:cNvPr>
          <p:cNvSpPr/>
          <p:nvPr/>
        </p:nvSpPr>
        <p:spPr>
          <a:xfrm>
            <a:off x="968743" y="641073"/>
            <a:ext cx="1801924" cy="2320788"/>
          </a:xfrm>
          <a:prstGeom prst="rect">
            <a:avLst/>
          </a:prstGeom>
          <a:noFill/>
          <a:ln w="38100" cap="flat">
            <a:solidFill>
              <a:schemeClr val="accent3"/>
            </a:solidFill>
            <a:prstDash val="solid"/>
            <a:miter/>
          </a:ln>
        </p:spPr>
        <p:txBody>
          <a:bodyPr rtlCol="0" anchor="ctr"/>
          <a:lstStyle/>
          <a:p>
            <a:pPr algn="l"/>
            <a:endParaRPr lang="fr-FR" dirty="0"/>
          </a:p>
        </p:txBody>
      </p:sp>
      <p:sp>
        <p:nvSpPr>
          <p:cNvPr id="24" name="Rectangle 23">
            <a:extLst>
              <a:ext uri="{FF2B5EF4-FFF2-40B4-BE49-F238E27FC236}">
                <a16:creationId xmlns:a16="http://schemas.microsoft.com/office/drawing/2014/main" id="{4DCB279A-A301-40D0-819D-2E8FE110300D}"/>
              </a:ext>
            </a:extLst>
          </p:cNvPr>
          <p:cNvSpPr/>
          <p:nvPr/>
        </p:nvSpPr>
        <p:spPr>
          <a:xfrm>
            <a:off x="2777803" y="641073"/>
            <a:ext cx="1038823" cy="2320788"/>
          </a:xfrm>
          <a:prstGeom prst="rect">
            <a:avLst/>
          </a:prstGeom>
          <a:noFill/>
          <a:ln w="38100" cap="flat">
            <a:solidFill>
              <a:schemeClr val="accent1"/>
            </a:solidFill>
            <a:prstDash val="solid"/>
            <a:miter/>
          </a:ln>
        </p:spPr>
        <p:txBody>
          <a:bodyPr rtlCol="0" anchor="ctr"/>
          <a:lstStyle/>
          <a:p>
            <a:pPr algn="l"/>
            <a:endParaRPr lang="fr-FR" dirty="0"/>
          </a:p>
        </p:txBody>
      </p:sp>
      <p:sp>
        <p:nvSpPr>
          <p:cNvPr id="25" name="Rectangle 24">
            <a:extLst>
              <a:ext uri="{FF2B5EF4-FFF2-40B4-BE49-F238E27FC236}">
                <a16:creationId xmlns:a16="http://schemas.microsoft.com/office/drawing/2014/main" id="{E556EAA2-2359-4794-899A-52866B3A9641}"/>
              </a:ext>
            </a:extLst>
          </p:cNvPr>
          <p:cNvSpPr/>
          <p:nvPr/>
        </p:nvSpPr>
        <p:spPr>
          <a:xfrm>
            <a:off x="3816626" y="641073"/>
            <a:ext cx="899675" cy="2320788"/>
          </a:xfrm>
          <a:prstGeom prst="rect">
            <a:avLst/>
          </a:prstGeom>
          <a:noFill/>
          <a:ln w="38100" cap="flat">
            <a:solidFill>
              <a:schemeClr val="accent2"/>
            </a:solidFill>
            <a:prstDash val="solid"/>
            <a:miter/>
          </a:ln>
        </p:spPr>
        <p:txBody>
          <a:bodyPr rtlCol="0" anchor="ctr"/>
          <a:lstStyle/>
          <a:p>
            <a:pPr algn="l"/>
            <a:endParaRPr lang="fr-FR" dirty="0"/>
          </a:p>
        </p:txBody>
      </p:sp>
      <p:sp>
        <p:nvSpPr>
          <p:cNvPr id="28" name="Parenthèse fermante 27">
            <a:extLst>
              <a:ext uri="{FF2B5EF4-FFF2-40B4-BE49-F238E27FC236}">
                <a16:creationId xmlns:a16="http://schemas.microsoft.com/office/drawing/2014/main" id="{C78A99D3-E3CC-4B82-9003-8B802C031DA8}"/>
              </a:ext>
            </a:extLst>
          </p:cNvPr>
          <p:cNvSpPr/>
          <p:nvPr/>
        </p:nvSpPr>
        <p:spPr>
          <a:xfrm>
            <a:off x="2544417" y="1719470"/>
            <a:ext cx="45719" cy="636104"/>
          </a:xfrm>
          <a:prstGeom prst="rightBracket">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29" name="Rectangle 28">
            <a:extLst>
              <a:ext uri="{FF2B5EF4-FFF2-40B4-BE49-F238E27FC236}">
                <a16:creationId xmlns:a16="http://schemas.microsoft.com/office/drawing/2014/main" id="{159039B7-1925-440D-9FC2-F2135AC87E25}"/>
              </a:ext>
            </a:extLst>
          </p:cNvPr>
          <p:cNvSpPr/>
          <p:nvPr/>
        </p:nvSpPr>
        <p:spPr>
          <a:xfrm>
            <a:off x="968743" y="3170583"/>
            <a:ext cx="3747558" cy="1103243"/>
          </a:xfrm>
          <a:prstGeom prst="rect">
            <a:avLst/>
          </a:prstGeom>
          <a:noFill/>
          <a:ln w="38100" cap="flat">
            <a:solidFill>
              <a:srgbClr val="00B050"/>
            </a:solidFill>
            <a:prstDash val="solid"/>
            <a:miter/>
          </a:ln>
        </p:spPr>
        <p:txBody>
          <a:bodyPr rtlCol="0" anchor="ctr"/>
          <a:lstStyle/>
          <a:p>
            <a:pPr algn="l"/>
            <a:endParaRPr lang="fr-FR" dirty="0"/>
          </a:p>
        </p:txBody>
      </p:sp>
    </p:spTree>
    <p:extLst>
      <p:ext uri="{BB962C8B-B14F-4D97-AF65-F5344CB8AC3E}">
        <p14:creationId xmlns:p14="http://schemas.microsoft.com/office/powerpoint/2010/main" val="419442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0770C7F-CAD1-4D63-A786-06ACF948E808}"/>
              </a:ext>
            </a:extLst>
          </p:cNvPr>
          <p:cNvSpPr>
            <a:spLocks noGrp="1"/>
          </p:cNvSpPr>
          <p:nvPr>
            <p:ph type="sldNum" sz="quarter" idx="12"/>
          </p:nvPr>
        </p:nvSpPr>
        <p:spPr/>
        <p:txBody>
          <a:bodyPr/>
          <a:lstStyle/>
          <a:p>
            <a:pPr rtl="0"/>
            <a:fld id="{D495E168-DA5E-4888-8D8A-92B118324C14}" type="slidenum">
              <a:rPr lang="fr-FR" noProof="0" smtClean="0"/>
              <a:t>18</a:t>
            </a:fld>
            <a:endParaRPr lang="fr-FR" noProof="0" dirty="0"/>
          </a:p>
        </p:txBody>
      </p:sp>
      <p:sp>
        <p:nvSpPr>
          <p:cNvPr id="5" name="Titre 4">
            <a:extLst>
              <a:ext uri="{FF2B5EF4-FFF2-40B4-BE49-F238E27FC236}">
                <a16:creationId xmlns:a16="http://schemas.microsoft.com/office/drawing/2014/main" id="{05A4D329-2791-4269-89C3-DB1B15162F2D}"/>
              </a:ext>
            </a:extLst>
          </p:cNvPr>
          <p:cNvSpPr>
            <a:spLocks noGrp="1"/>
          </p:cNvSpPr>
          <p:nvPr>
            <p:ph type="title"/>
          </p:nvPr>
        </p:nvSpPr>
        <p:spPr>
          <a:xfrm>
            <a:off x="838200" y="390721"/>
            <a:ext cx="10422835" cy="945498"/>
          </a:xfrm>
        </p:spPr>
        <p:txBody>
          <a:bodyPr>
            <a:normAutofit fontScale="90000"/>
          </a:bodyPr>
          <a:lstStyle/>
          <a:p>
            <a:r>
              <a:rPr lang="fr-FR" dirty="0"/>
              <a:t>RÉSULTAT DE L’ANALYSE DES 252 MENUS servis en 2020, par saisons et pour l’année globale</a:t>
            </a:r>
          </a:p>
        </p:txBody>
      </p:sp>
      <p:graphicFrame>
        <p:nvGraphicFramePr>
          <p:cNvPr id="9" name="Espace réservé du contenu 8">
            <a:extLst>
              <a:ext uri="{FF2B5EF4-FFF2-40B4-BE49-F238E27FC236}">
                <a16:creationId xmlns:a16="http://schemas.microsoft.com/office/drawing/2014/main" id="{9EB117DF-BAFB-4ADC-B9D1-296B09838350}"/>
              </a:ext>
            </a:extLst>
          </p:cNvPr>
          <p:cNvGraphicFramePr>
            <a:graphicFrameLocks noGrp="1"/>
          </p:cNvGraphicFramePr>
          <p:nvPr>
            <p:ph idx="1"/>
            <p:extLst>
              <p:ext uri="{D42A27DB-BD31-4B8C-83A1-F6EECF244321}">
                <p14:modId xmlns:p14="http://schemas.microsoft.com/office/powerpoint/2010/main" val="708774935"/>
              </p:ext>
            </p:extLst>
          </p:nvPr>
        </p:nvGraphicFramePr>
        <p:xfrm>
          <a:off x="838200" y="1825625"/>
          <a:ext cx="10515600" cy="4773958"/>
        </p:xfrm>
        <a:graphic>
          <a:graphicData uri="http://schemas.openxmlformats.org/drawingml/2006/chart">
            <c:chart xmlns:c="http://schemas.openxmlformats.org/drawingml/2006/chart" xmlns:r="http://schemas.openxmlformats.org/officeDocument/2006/relationships" r:id="rId3"/>
          </a:graphicData>
        </a:graphic>
      </p:graphicFrame>
      <p:pic>
        <p:nvPicPr>
          <p:cNvPr id="11" name="Image 10">
            <a:extLst>
              <a:ext uri="{FF2B5EF4-FFF2-40B4-BE49-F238E27FC236}">
                <a16:creationId xmlns:a16="http://schemas.microsoft.com/office/drawing/2014/main" id="{4F62D9ED-D46E-42FF-8223-A086E461DCEC}"/>
              </a:ext>
            </a:extLst>
          </p:cNvPr>
          <p:cNvPicPr>
            <a:picLocks noChangeAspect="1"/>
          </p:cNvPicPr>
          <p:nvPr/>
        </p:nvPicPr>
        <p:blipFill>
          <a:blip r:embed="rId4"/>
          <a:stretch>
            <a:fillRect/>
          </a:stretch>
        </p:blipFill>
        <p:spPr>
          <a:xfrm>
            <a:off x="838200" y="2495771"/>
            <a:ext cx="2393950" cy="1375709"/>
          </a:xfrm>
          <a:prstGeom prst="rect">
            <a:avLst/>
          </a:prstGeom>
        </p:spPr>
      </p:pic>
      <p:pic>
        <p:nvPicPr>
          <p:cNvPr id="13" name="Image 12">
            <a:extLst>
              <a:ext uri="{FF2B5EF4-FFF2-40B4-BE49-F238E27FC236}">
                <a16:creationId xmlns:a16="http://schemas.microsoft.com/office/drawing/2014/main" id="{A5F835D2-6510-4E47-B581-7068A61C5739}"/>
              </a:ext>
            </a:extLst>
          </p:cNvPr>
          <p:cNvPicPr>
            <a:picLocks noChangeAspect="1"/>
          </p:cNvPicPr>
          <p:nvPr/>
        </p:nvPicPr>
        <p:blipFill>
          <a:blip r:embed="rId5"/>
          <a:stretch>
            <a:fillRect/>
          </a:stretch>
        </p:blipFill>
        <p:spPr>
          <a:xfrm>
            <a:off x="838200" y="4212604"/>
            <a:ext cx="2393950" cy="1375709"/>
          </a:xfrm>
          <a:prstGeom prst="rect">
            <a:avLst/>
          </a:prstGeom>
        </p:spPr>
      </p:pic>
      <p:pic>
        <p:nvPicPr>
          <p:cNvPr id="15" name="Image 14">
            <a:extLst>
              <a:ext uri="{FF2B5EF4-FFF2-40B4-BE49-F238E27FC236}">
                <a16:creationId xmlns:a16="http://schemas.microsoft.com/office/drawing/2014/main" id="{6D0F210B-854B-4686-8B3A-0C491153BAC6}"/>
              </a:ext>
            </a:extLst>
          </p:cNvPr>
          <p:cNvPicPr>
            <a:picLocks noChangeAspect="1"/>
          </p:cNvPicPr>
          <p:nvPr/>
        </p:nvPicPr>
        <p:blipFill>
          <a:blip r:embed="rId6"/>
          <a:stretch>
            <a:fillRect/>
          </a:stretch>
        </p:blipFill>
        <p:spPr>
          <a:xfrm>
            <a:off x="8966476" y="2495771"/>
            <a:ext cx="2393950" cy="1375709"/>
          </a:xfrm>
          <a:prstGeom prst="rect">
            <a:avLst/>
          </a:prstGeom>
        </p:spPr>
      </p:pic>
      <p:sp>
        <p:nvSpPr>
          <p:cNvPr id="18" name="Ellipse 17">
            <a:extLst>
              <a:ext uri="{FF2B5EF4-FFF2-40B4-BE49-F238E27FC236}">
                <a16:creationId xmlns:a16="http://schemas.microsoft.com/office/drawing/2014/main" id="{09A17990-BA48-4926-8BD0-1EAD8917A2F0}"/>
              </a:ext>
            </a:extLst>
          </p:cNvPr>
          <p:cNvSpPr/>
          <p:nvPr/>
        </p:nvSpPr>
        <p:spPr>
          <a:xfrm>
            <a:off x="1451113" y="3391823"/>
            <a:ext cx="496957" cy="258417"/>
          </a:xfrm>
          <a:prstGeom prst="ellipse">
            <a:avLst/>
          </a:prstGeom>
          <a:noFill/>
          <a:ln w="28575" cap="flat">
            <a:solidFill>
              <a:srgbClr val="FF0000"/>
            </a:solidFill>
            <a:prstDash val="solid"/>
            <a:miter/>
          </a:ln>
        </p:spPr>
        <p:txBody>
          <a:bodyPr rtlCol="0" anchor="ctr"/>
          <a:lstStyle/>
          <a:p>
            <a:pPr algn="l"/>
            <a:endParaRPr lang="fr-FR" dirty="0"/>
          </a:p>
        </p:txBody>
      </p:sp>
      <p:sp>
        <p:nvSpPr>
          <p:cNvPr id="19" name="Ellipse 18">
            <a:extLst>
              <a:ext uri="{FF2B5EF4-FFF2-40B4-BE49-F238E27FC236}">
                <a16:creationId xmlns:a16="http://schemas.microsoft.com/office/drawing/2014/main" id="{4A7ACBDE-B49A-4944-952F-F9276857CE1D}"/>
              </a:ext>
            </a:extLst>
          </p:cNvPr>
          <p:cNvSpPr/>
          <p:nvPr/>
        </p:nvSpPr>
        <p:spPr>
          <a:xfrm>
            <a:off x="1421296" y="5114605"/>
            <a:ext cx="496957" cy="258417"/>
          </a:xfrm>
          <a:prstGeom prst="ellipse">
            <a:avLst/>
          </a:prstGeom>
          <a:noFill/>
          <a:ln w="28575" cap="flat">
            <a:solidFill>
              <a:srgbClr val="FF0000"/>
            </a:solidFill>
            <a:prstDash val="solid"/>
            <a:miter/>
          </a:ln>
        </p:spPr>
        <p:txBody>
          <a:bodyPr rtlCol="0" anchor="ctr"/>
          <a:lstStyle/>
          <a:p>
            <a:pPr algn="l"/>
            <a:endParaRPr lang="fr-FR" dirty="0"/>
          </a:p>
        </p:txBody>
      </p:sp>
      <p:sp>
        <p:nvSpPr>
          <p:cNvPr id="20" name="Ellipse 19">
            <a:extLst>
              <a:ext uri="{FF2B5EF4-FFF2-40B4-BE49-F238E27FC236}">
                <a16:creationId xmlns:a16="http://schemas.microsoft.com/office/drawing/2014/main" id="{CE29480E-764A-4B50-ADFA-6C74E36E0F74}"/>
              </a:ext>
            </a:extLst>
          </p:cNvPr>
          <p:cNvSpPr/>
          <p:nvPr/>
        </p:nvSpPr>
        <p:spPr>
          <a:xfrm>
            <a:off x="9544878" y="3391822"/>
            <a:ext cx="496957" cy="258417"/>
          </a:xfrm>
          <a:prstGeom prst="ellipse">
            <a:avLst/>
          </a:prstGeom>
          <a:noFill/>
          <a:ln w="28575" cap="flat">
            <a:solidFill>
              <a:srgbClr val="FF0000"/>
            </a:solidFill>
            <a:prstDash val="solid"/>
            <a:miter/>
          </a:ln>
        </p:spPr>
        <p:txBody>
          <a:bodyPr rtlCol="0" anchor="ctr"/>
          <a:lstStyle/>
          <a:p>
            <a:pPr algn="l"/>
            <a:endParaRPr lang="fr-FR" dirty="0"/>
          </a:p>
        </p:txBody>
      </p:sp>
      <p:pic>
        <p:nvPicPr>
          <p:cNvPr id="4" name="Image 3">
            <a:extLst>
              <a:ext uri="{FF2B5EF4-FFF2-40B4-BE49-F238E27FC236}">
                <a16:creationId xmlns:a16="http://schemas.microsoft.com/office/drawing/2014/main" id="{81D94A23-45A1-45A0-AD4F-7C3589E927B8}"/>
              </a:ext>
            </a:extLst>
          </p:cNvPr>
          <p:cNvPicPr>
            <a:picLocks noChangeAspect="1"/>
          </p:cNvPicPr>
          <p:nvPr/>
        </p:nvPicPr>
        <p:blipFill>
          <a:blip r:embed="rId7"/>
          <a:stretch>
            <a:fillRect/>
          </a:stretch>
        </p:blipFill>
        <p:spPr>
          <a:xfrm>
            <a:off x="8959852" y="4279135"/>
            <a:ext cx="2387324" cy="1242646"/>
          </a:xfrm>
          <a:prstGeom prst="rect">
            <a:avLst/>
          </a:prstGeom>
        </p:spPr>
      </p:pic>
      <p:sp>
        <p:nvSpPr>
          <p:cNvPr id="21" name="Ellipse 20">
            <a:extLst>
              <a:ext uri="{FF2B5EF4-FFF2-40B4-BE49-F238E27FC236}">
                <a16:creationId xmlns:a16="http://schemas.microsoft.com/office/drawing/2014/main" id="{38B49EC5-25E0-4714-951B-675215BC82FE}"/>
              </a:ext>
            </a:extLst>
          </p:cNvPr>
          <p:cNvSpPr/>
          <p:nvPr/>
        </p:nvSpPr>
        <p:spPr>
          <a:xfrm>
            <a:off x="9544878" y="5114604"/>
            <a:ext cx="496957" cy="258417"/>
          </a:xfrm>
          <a:prstGeom prst="ellipse">
            <a:avLst/>
          </a:prstGeom>
          <a:noFill/>
          <a:ln w="28575" cap="flat">
            <a:solidFill>
              <a:srgbClr val="FF0000"/>
            </a:solidFill>
            <a:prstDash val="solid"/>
            <a:miter/>
          </a:ln>
        </p:spPr>
        <p:txBody>
          <a:bodyPr rtlCol="0" anchor="ctr"/>
          <a:lstStyle/>
          <a:p>
            <a:pPr algn="l"/>
            <a:endParaRPr lang="fr-FR" dirty="0"/>
          </a:p>
        </p:txBody>
      </p:sp>
    </p:spTree>
    <p:extLst>
      <p:ext uri="{BB962C8B-B14F-4D97-AF65-F5344CB8AC3E}">
        <p14:creationId xmlns:p14="http://schemas.microsoft.com/office/powerpoint/2010/main" val="41390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126CD76-7CB4-4E0E-8E3D-84974799B706}"/>
              </a:ext>
            </a:extLst>
          </p:cNvPr>
          <p:cNvSpPr>
            <a:spLocks noGrp="1"/>
          </p:cNvSpPr>
          <p:nvPr>
            <p:ph type="sldNum" sz="quarter" idx="12"/>
          </p:nvPr>
        </p:nvSpPr>
        <p:spPr/>
        <p:txBody>
          <a:bodyPr/>
          <a:lstStyle/>
          <a:p>
            <a:pPr rtl="0"/>
            <a:fld id="{D495E168-DA5E-4888-8D8A-92B118324C14}" type="slidenum">
              <a:rPr lang="fr-FR" noProof="0" smtClean="0"/>
              <a:t>19</a:t>
            </a:fld>
            <a:endParaRPr lang="fr-FR" noProof="0" dirty="0"/>
          </a:p>
        </p:txBody>
      </p:sp>
      <p:sp>
        <p:nvSpPr>
          <p:cNvPr id="5" name="Titre 4">
            <a:extLst>
              <a:ext uri="{FF2B5EF4-FFF2-40B4-BE49-F238E27FC236}">
                <a16:creationId xmlns:a16="http://schemas.microsoft.com/office/drawing/2014/main" id="{4199051E-E2E1-4627-8C7A-D25E35FE7BCC}"/>
              </a:ext>
            </a:extLst>
          </p:cNvPr>
          <p:cNvSpPr>
            <a:spLocks noGrp="1"/>
          </p:cNvSpPr>
          <p:nvPr>
            <p:ph type="title"/>
          </p:nvPr>
        </p:nvSpPr>
        <p:spPr>
          <a:xfrm>
            <a:off x="690768" y="339996"/>
            <a:ext cx="10515601" cy="945498"/>
          </a:xfrm>
        </p:spPr>
        <p:txBody>
          <a:bodyPr>
            <a:normAutofit fontScale="90000"/>
          </a:bodyPr>
          <a:lstStyle/>
          <a:p>
            <a:r>
              <a:rPr lang="fr-FR" sz="3500" dirty="0"/>
              <a:t>Fréquence des AUT retrouvés dans les 252 menus servis en 2020</a:t>
            </a:r>
          </a:p>
        </p:txBody>
      </p:sp>
      <p:graphicFrame>
        <p:nvGraphicFramePr>
          <p:cNvPr id="6" name="Espace réservé du contenu 5">
            <a:extLst>
              <a:ext uri="{FF2B5EF4-FFF2-40B4-BE49-F238E27FC236}">
                <a16:creationId xmlns:a16="http://schemas.microsoft.com/office/drawing/2014/main" id="{A3C1E9B3-11F5-4DED-BCBB-98F79FC46C2C}"/>
              </a:ext>
            </a:extLst>
          </p:cNvPr>
          <p:cNvGraphicFramePr>
            <a:graphicFrameLocks noGrp="1"/>
          </p:cNvGraphicFramePr>
          <p:nvPr>
            <p:ph idx="1"/>
            <p:extLst>
              <p:ext uri="{D42A27DB-BD31-4B8C-83A1-F6EECF244321}">
                <p14:modId xmlns:p14="http://schemas.microsoft.com/office/powerpoint/2010/main" val="622568655"/>
              </p:ext>
            </p:extLst>
          </p:nvPr>
        </p:nvGraphicFramePr>
        <p:xfrm>
          <a:off x="838200" y="1825624"/>
          <a:ext cx="10515600" cy="4667249"/>
        </p:xfrm>
        <a:graphic>
          <a:graphicData uri="http://schemas.openxmlformats.org/drawingml/2006/chart">
            <c:chart xmlns:c="http://schemas.openxmlformats.org/drawingml/2006/chart" xmlns:r="http://schemas.openxmlformats.org/officeDocument/2006/relationships" r:id="rId3"/>
          </a:graphicData>
        </a:graphic>
      </p:graphicFrame>
      <p:sp>
        <p:nvSpPr>
          <p:cNvPr id="7" name="Explosion : 14 points 6">
            <a:extLst>
              <a:ext uri="{FF2B5EF4-FFF2-40B4-BE49-F238E27FC236}">
                <a16:creationId xmlns:a16="http://schemas.microsoft.com/office/drawing/2014/main" id="{509DABC3-03BA-407B-A685-10ADBE03E442}"/>
              </a:ext>
            </a:extLst>
          </p:cNvPr>
          <p:cNvSpPr/>
          <p:nvPr/>
        </p:nvSpPr>
        <p:spPr>
          <a:xfrm>
            <a:off x="7345017" y="3747052"/>
            <a:ext cx="3379305" cy="2226365"/>
          </a:xfrm>
          <a:prstGeom prst="irregularSeal2">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fr-FR" sz="1600" b="1" dirty="0">
              <a:solidFill>
                <a:schemeClr val="bg1"/>
              </a:solidFill>
            </a:endParaRPr>
          </a:p>
        </p:txBody>
      </p:sp>
      <p:sp>
        <p:nvSpPr>
          <p:cNvPr id="8" name="ZoneTexte 7">
            <a:extLst>
              <a:ext uri="{FF2B5EF4-FFF2-40B4-BE49-F238E27FC236}">
                <a16:creationId xmlns:a16="http://schemas.microsoft.com/office/drawing/2014/main" id="{20C2D190-4CAE-4DC2-BA05-31D2DD448873}"/>
              </a:ext>
            </a:extLst>
          </p:cNvPr>
          <p:cNvSpPr txBox="1"/>
          <p:nvPr/>
        </p:nvSpPr>
        <p:spPr>
          <a:xfrm>
            <a:off x="7971182" y="4461660"/>
            <a:ext cx="1928192" cy="1015663"/>
          </a:xfrm>
          <a:prstGeom prst="rect">
            <a:avLst/>
          </a:prstGeom>
          <a:noFill/>
        </p:spPr>
        <p:txBody>
          <a:bodyPr wrap="square" rtlCol="0">
            <a:spAutoFit/>
          </a:bodyPr>
          <a:lstStyle/>
          <a:p>
            <a:pPr algn="ctr"/>
            <a:r>
              <a:rPr lang="fr-FR" dirty="0">
                <a:solidFill>
                  <a:schemeClr val="bg1"/>
                </a:solidFill>
              </a:rPr>
              <a:t>Présence de </a:t>
            </a:r>
            <a:r>
              <a:rPr lang="fr-FR" sz="2400" b="1" dirty="0">
                <a:solidFill>
                  <a:schemeClr val="bg1"/>
                </a:solidFill>
              </a:rPr>
              <a:t>439 </a:t>
            </a:r>
            <a:r>
              <a:rPr lang="fr-FR" dirty="0">
                <a:solidFill>
                  <a:schemeClr val="bg1"/>
                </a:solidFill>
              </a:rPr>
              <a:t>AUT en 2020</a:t>
            </a:r>
          </a:p>
        </p:txBody>
      </p:sp>
      <p:sp>
        <p:nvSpPr>
          <p:cNvPr id="2" name="ZoneTexte 1">
            <a:extLst>
              <a:ext uri="{FF2B5EF4-FFF2-40B4-BE49-F238E27FC236}">
                <a16:creationId xmlns:a16="http://schemas.microsoft.com/office/drawing/2014/main" id="{55DF3DFF-8596-4026-91D7-459F442DD94A}"/>
              </a:ext>
            </a:extLst>
          </p:cNvPr>
          <p:cNvSpPr txBox="1"/>
          <p:nvPr/>
        </p:nvSpPr>
        <p:spPr>
          <a:xfrm>
            <a:off x="10356574" y="2788113"/>
            <a:ext cx="927652" cy="307777"/>
          </a:xfrm>
          <a:prstGeom prst="rect">
            <a:avLst/>
          </a:prstGeom>
          <a:noFill/>
        </p:spPr>
        <p:txBody>
          <a:bodyPr wrap="square" rtlCol="0">
            <a:spAutoFit/>
          </a:bodyPr>
          <a:lstStyle/>
          <a:p>
            <a:r>
              <a:rPr lang="fr-FR" sz="1400" b="1" dirty="0">
                <a:gradFill>
                  <a:gsLst>
                    <a:gs pos="0">
                      <a:schemeClr val="accent1"/>
                    </a:gs>
                    <a:gs pos="100000">
                      <a:schemeClr val="accent3"/>
                    </a:gs>
                  </a:gsLst>
                  <a:lin ang="0" scaled="1"/>
                </a:gradFill>
                <a:latin typeface="+mj-lt"/>
                <a:ea typeface="+mj-ea"/>
                <a:cs typeface="+mj-cs"/>
              </a:rPr>
              <a:t>35%</a:t>
            </a:r>
          </a:p>
        </p:txBody>
      </p:sp>
      <p:sp>
        <p:nvSpPr>
          <p:cNvPr id="4" name="Ellipse 3">
            <a:extLst>
              <a:ext uri="{FF2B5EF4-FFF2-40B4-BE49-F238E27FC236}">
                <a16:creationId xmlns:a16="http://schemas.microsoft.com/office/drawing/2014/main" id="{72F42751-D58E-467B-A8D8-93925F3B2751}"/>
              </a:ext>
            </a:extLst>
          </p:cNvPr>
          <p:cNvSpPr/>
          <p:nvPr/>
        </p:nvSpPr>
        <p:spPr>
          <a:xfrm>
            <a:off x="10356574" y="2745115"/>
            <a:ext cx="556591" cy="413616"/>
          </a:xfrm>
          <a:prstGeom prst="ellipse">
            <a:avLst/>
          </a:prstGeom>
          <a:noFill/>
          <a:ln w="12700" cap="flat">
            <a:solidFill>
              <a:schemeClr val="accent2">
                <a:lumMod val="60000"/>
                <a:lumOff val="40000"/>
              </a:schemeClr>
            </a:solidFill>
            <a:prstDash val="solid"/>
            <a:miter/>
          </a:ln>
        </p:spPr>
        <p:txBody>
          <a:bodyPr rtlCol="0" anchor="ctr"/>
          <a:lstStyle/>
          <a:p>
            <a:pPr algn="l"/>
            <a:endParaRPr lang="fr-FR" dirty="0"/>
          </a:p>
        </p:txBody>
      </p:sp>
      <p:sp>
        <p:nvSpPr>
          <p:cNvPr id="9" name="Accolade fermante 8">
            <a:extLst>
              <a:ext uri="{FF2B5EF4-FFF2-40B4-BE49-F238E27FC236}">
                <a16:creationId xmlns:a16="http://schemas.microsoft.com/office/drawing/2014/main" id="{411F5D49-4297-4E2B-8AD5-8C666A8BDD1F}"/>
              </a:ext>
            </a:extLst>
          </p:cNvPr>
          <p:cNvSpPr/>
          <p:nvPr/>
        </p:nvSpPr>
        <p:spPr>
          <a:xfrm>
            <a:off x="4939748" y="5477323"/>
            <a:ext cx="198782" cy="70462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4144C2BB-2ADA-4BEC-BF36-15CA79440633}"/>
              </a:ext>
            </a:extLst>
          </p:cNvPr>
          <p:cNvSpPr txBox="1"/>
          <p:nvPr/>
        </p:nvSpPr>
        <p:spPr>
          <a:xfrm>
            <a:off x="5138530" y="5706522"/>
            <a:ext cx="437322" cy="246221"/>
          </a:xfrm>
          <a:prstGeom prst="rect">
            <a:avLst/>
          </a:prstGeom>
          <a:noFill/>
        </p:spPr>
        <p:txBody>
          <a:bodyPr wrap="square" rtlCol="0">
            <a:spAutoFit/>
          </a:bodyPr>
          <a:lstStyle/>
          <a:p>
            <a:r>
              <a:rPr lang="fr-FR" sz="1000" dirty="0"/>
              <a:t>101</a:t>
            </a:r>
          </a:p>
        </p:txBody>
      </p:sp>
      <p:sp>
        <p:nvSpPr>
          <p:cNvPr id="11" name="ZoneTexte 10">
            <a:extLst>
              <a:ext uri="{FF2B5EF4-FFF2-40B4-BE49-F238E27FC236}">
                <a16:creationId xmlns:a16="http://schemas.microsoft.com/office/drawing/2014/main" id="{B06C49B8-F2B8-4F8B-94CE-2C76BEC75F1D}"/>
              </a:ext>
            </a:extLst>
          </p:cNvPr>
          <p:cNvSpPr txBox="1"/>
          <p:nvPr/>
        </p:nvSpPr>
        <p:spPr>
          <a:xfrm>
            <a:off x="5484743" y="5665640"/>
            <a:ext cx="927652" cy="307777"/>
          </a:xfrm>
          <a:prstGeom prst="rect">
            <a:avLst/>
          </a:prstGeom>
          <a:noFill/>
        </p:spPr>
        <p:txBody>
          <a:bodyPr wrap="square" rtlCol="0">
            <a:spAutoFit/>
          </a:bodyPr>
          <a:lstStyle/>
          <a:p>
            <a:r>
              <a:rPr lang="fr-FR" sz="1400" b="1" dirty="0">
                <a:gradFill>
                  <a:gsLst>
                    <a:gs pos="0">
                      <a:schemeClr val="accent1"/>
                    </a:gs>
                    <a:gs pos="100000">
                      <a:schemeClr val="accent3"/>
                    </a:gs>
                  </a:gsLst>
                  <a:lin ang="0" scaled="1"/>
                </a:gradFill>
                <a:latin typeface="+mj-lt"/>
                <a:ea typeface="+mj-ea"/>
                <a:cs typeface="+mj-cs"/>
              </a:rPr>
              <a:t>23%</a:t>
            </a:r>
          </a:p>
        </p:txBody>
      </p:sp>
      <p:sp>
        <p:nvSpPr>
          <p:cNvPr id="12" name="Ellipse 11">
            <a:extLst>
              <a:ext uri="{FF2B5EF4-FFF2-40B4-BE49-F238E27FC236}">
                <a16:creationId xmlns:a16="http://schemas.microsoft.com/office/drawing/2014/main" id="{47C31334-69D2-43DA-B934-8E8B27CBBDA3}"/>
              </a:ext>
            </a:extLst>
          </p:cNvPr>
          <p:cNvSpPr/>
          <p:nvPr/>
        </p:nvSpPr>
        <p:spPr>
          <a:xfrm>
            <a:off x="5485571" y="5622824"/>
            <a:ext cx="556591" cy="413616"/>
          </a:xfrm>
          <a:prstGeom prst="ellipse">
            <a:avLst/>
          </a:prstGeom>
          <a:noFill/>
          <a:ln w="12700" cap="flat">
            <a:solidFill>
              <a:schemeClr val="accent2">
                <a:lumMod val="60000"/>
                <a:lumOff val="40000"/>
              </a:schemeClr>
            </a:solidFill>
            <a:prstDash val="solid"/>
            <a:miter/>
          </a:ln>
        </p:spPr>
        <p:txBody>
          <a:bodyPr rtlCol="0" anchor="ctr"/>
          <a:lstStyle/>
          <a:p>
            <a:pPr algn="l"/>
            <a:endParaRPr lang="fr-FR" dirty="0"/>
          </a:p>
        </p:txBody>
      </p:sp>
    </p:spTree>
    <p:extLst>
      <p:ext uri="{BB962C8B-B14F-4D97-AF65-F5344CB8AC3E}">
        <p14:creationId xmlns:p14="http://schemas.microsoft.com/office/powerpoint/2010/main" val="1636903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 y="0"/>
            <a:ext cx="12192001" cy="6858000"/>
          </a:xfrm>
          <a:prstGeom prst="rect">
            <a:avLst/>
          </a:prstGeom>
        </p:spPr>
      </p:pic>
      <p:graphicFrame>
        <p:nvGraphicFramePr>
          <p:cNvPr id="8" name="Diagramme 7"/>
          <p:cNvGraphicFramePr/>
          <p:nvPr>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p:cNvPicPr>
            <a:picLocks noChangeAspect="1"/>
          </p:cNvPicPr>
          <p:nvPr/>
        </p:nvPicPr>
        <p:blipFill>
          <a:blip r:embed="rId8"/>
          <a:stretch>
            <a:fillRect/>
          </a:stretch>
        </p:blipFill>
        <p:spPr>
          <a:xfrm>
            <a:off x="11206872" y="6061686"/>
            <a:ext cx="963251" cy="774259"/>
          </a:xfrm>
          <a:prstGeom prst="rect">
            <a:avLst/>
          </a:prstGeom>
        </p:spPr>
      </p:pic>
    </p:spTree>
    <p:extLst>
      <p:ext uri="{BB962C8B-B14F-4D97-AF65-F5344CB8AC3E}">
        <p14:creationId xmlns:p14="http://schemas.microsoft.com/office/powerpoint/2010/main" val="15314485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467CE23-48DD-480E-83CF-96B110DCB5C9}"/>
              </a:ext>
            </a:extLst>
          </p:cNvPr>
          <p:cNvSpPr>
            <a:spLocks noGrp="1"/>
          </p:cNvSpPr>
          <p:nvPr>
            <p:ph type="sldNum" sz="quarter" idx="12"/>
          </p:nvPr>
        </p:nvSpPr>
        <p:spPr/>
        <p:txBody>
          <a:bodyPr/>
          <a:lstStyle/>
          <a:p>
            <a:pPr rtl="0"/>
            <a:fld id="{D495E168-DA5E-4888-8D8A-92B118324C14}" type="slidenum">
              <a:rPr lang="fr-FR" noProof="0" smtClean="0"/>
              <a:t>20</a:t>
            </a:fld>
            <a:endParaRPr lang="fr-FR" noProof="0" dirty="0"/>
          </a:p>
        </p:txBody>
      </p:sp>
      <p:sp>
        <p:nvSpPr>
          <p:cNvPr id="5" name="Titre 4">
            <a:extLst>
              <a:ext uri="{FF2B5EF4-FFF2-40B4-BE49-F238E27FC236}">
                <a16:creationId xmlns:a16="http://schemas.microsoft.com/office/drawing/2014/main" id="{7F797FD1-BEE2-421C-AA02-6816784C1EDB}"/>
              </a:ext>
            </a:extLst>
          </p:cNvPr>
          <p:cNvSpPr>
            <a:spLocks noGrp="1"/>
          </p:cNvSpPr>
          <p:nvPr>
            <p:ph type="title"/>
          </p:nvPr>
        </p:nvSpPr>
        <p:spPr>
          <a:xfrm>
            <a:off x="839788" y="457200"/>
            <a:ext cx="5054116" cy="1442729"/>
          </a:xfrm>
        </p:spPr>
        <p:txBody>
          <a:bodyPr>
            <a:normAutofit/>
          </a:bodyPr>
          <a:lstStyle/>
          <a:p>
            <a:r>
              <a:rPr lang="fr-FR" dirty="0" smtClean="0"/>
              <a:t>PRINCIPAUX CONSTATS LORS </a:t>
            </a:r>
            <a:r>
              <a:rPr lang="fr-FR" dirty="0"/>
              <a:t>DE L’ANALYSE</a:t>
            </a:r>
          </a:p>
        </p:txBody>
      </p:sp>
      <p:sp>
        <p:nvSpPr>
          <p:cNvPr id="6" name="Espace réservé du texte 5">
            <a:extLst>
              <a:ext uri="{FF2B5EF4-FFF2-40B4-BE49-F238E27FC236}">
                <a16:creationId xmlns:a16="http://schemas.microsoft.com/office/drawing/2014/main" id="{B80E32B3-8E6F-4D09-BED7-C3055774640B}"/>
              </a:ext>
            </a:extLst>
          </p:cNvPr>
          <p:cNvSpPr>
            <a:spLocks noGrp="1"/>
          </p:cNvSpPr>
          <p:nvPr>
            <p:ph type="body" sz="half" idx="2"/>
          </p:nvPr>
        </p:nvSpPr>
        <p:spPr>
          <a:xfrm>
            <a:off x="428604" y="2464904"/>
            <a:ext cx="5347252" cy="4134678"/>
          </a:xfrm>
        </p:spPr>
        <p:txBody>
          <a:bodyPr>
            <a:normAutofit/>
          </a:bodyPr>
          <a:lstStyle/>
          <a:p>
            <a:pPr marL="285750" indent="-285750" algn="just">
              <a:buClr>
                <a:schemeClr val="accent3"/>
              </a:buClr>
              <a:buFont typeface="Arial" panose="020B0604020202020204" pitchFamily="34" charset="0"/>
              <a:buChar char="•"/>
            </a:pPr>
            <a:r>
              <a:rPr lang="fr-FR" sz="1800" dirty="0"/>
              <a:t>Vinaigrette: </a:t>
            </a:r>
            <a:r>
              <a:rPr lang="fr-FR" sz="1800" dirty="0">
                <a:solidFill>
                  <a:schemeClr val="tx1">
                    <a:lumMod val="65000"/>
                    <a:lumOff val="35000"/>
                  </a:schemeClr>
                </a:solidFill>
              </a:rPr>
              <a:t>trop fréquente dans les menus</a:t>
            </a:r>
          </a:p>
          <a:p>
            <a:pPr marL="285750" indent="-285750" algn="just">
              <a:buClr>
                <a:schemeClr val="accent3"/>
              </a:buClr>
              <a:buFont typeface="Arial" panose="020B0604020202020204" pitchFamily="34" charset="0"/>
              <a:buChar char="•"/>
            </a:pPr>
            <a:r>
              <a:rPr lang="fr-FR" sz="1800" dirty="0">
                <a:solidFill>
                  <a:schemeClr val="accent4"/>
                </a:solidFill>
              </a:rPr>
              <a:t>Sauces: </a:t>
            </a:r>
            <a:r>
              <a:rPr lang="fr-FR" sz="1800" dirty="0">
                <a:solidFill>
                  <a:schemeClr val="tx1">
                    <a:lumMod val="65000"/>
                    <a:lumOff val="35000"/>
                  </a:schemeClr>
                </a:solidFill>
              </a:rPr>
              <a:t>faites avec des fonds de sauces (AUT)</a:t>
            </a:r>
          </a:p>
          <a:p>
            <a:pPr marL="285750" indent="-285750" algn="just">
              <a:buClr>
                <a:schemeClr val="accent3"/>
              </a:buClr>
              <a:buFont typeface="Arial" panose="020B0604020202020204" pitchFamily="34" charset="0"/>
              <a:buChar char="•"/>
            </a:pPr>
            <a:r>
              <a:rPr lang="fr-FR" sz="1800" dirty="0">
                <a:solidFill>
                  <a:schemeClr val="accent4"/>
                </a:solidFill>
              </a:rPr>
              <a:t>Fromages: </a:t>
            </a:r>
            <a:r>
              <a:rPr lang="fr-FR" sz="1800" dirty="0">
                <a:solidFill>
                  <a:schemeClr val="tx1">
                    <a:lumMod val="65000"/>
                    <a:lumOff val="35000"/>
                  </a:schemeClr>
                </a:solidFill>
              </a:rPr>
              <a:t>utilisation régulière de fromages à tartiner</a:t>
            </a:r>
          </a:p>
          <a:p>
            <a:pPr marL="285750" indent="-285750" algn="just">
              <a:buClr>
                <a:schemeClr val="accent3"/>
              </a:buClr>
              <a:buFont typeface="Arial" panose="020B0604020202020204" pitchFamily="34" charset="0"/>
              <a:buChar char="•"/>
            </a:pPr>
            <a:r>
              <a:rPr lang="fr-FR" sz="1800" dirty="0">
                <a:solidFill>
                  <a:schemeClr val="accent4"/>
                </a:solidFill>
              </a:rPr>
              <a:t>Produits laitiers: </a:t>
            </a:r>
            <a:r>
              <a:rPr lang="fr-FR" sz="1800" dirty="0">
                <a:solidFill>
                  <a:schemeClr val="tx1">
                    <a:lumMod val="65000"/>
                    <a:lumOff val="35000"/>
                  </a:schemeClr>
                </a:solidFill>
              </a:rPr>
              <a:t>yaourts et fromages blancs avec protéines de lait et MUT</a:t>
            </a:r>
          </a:p>
          <a:p>
            <a:pPr marL="285750" indent="-285750" algn="just">
              <a:buClr>
                <a:schemeClr val="accent3"/>
              </a:buClr>
              <a:buFont typeface="Arial" panose="020B0604020202020204" pitchFamily="34" charset="0"/>
              <a:buChar char="•"/>
            </a:pPr>
            <a:r>
              <a:rPr lang="fr-FR" sz="1800" dirty="0">
                <a:solidFill>
                  <a:schemeClr val="accent4"/>
                </a:solidFill>
              </a:rPr>
              <a:t>Crèmes desserts et gâteaux: </a:t>
            </a:r>
            <a:r>
              <a:rPr lang="fr-FR" sz="1800" dirty="0">
                <a:solidFill>
                  <a:schemeClr val="tx1">
                    <a:lumMod val="65000"/>
                    <a:lumOff val="35000"/>
                  </a:schemeClr>
                </a:solidFill>
              </a:rPr>
              <a:t>apparition trop importante dans les menus</a:t>
            </a:r>
          </a:p>
          <a:p>
            <a:pPr marL="285750" indent="-285750" algn="just">
              <a:buClr>
                <a:schemeClr val="accent3"/>
              </a:buClr>
              <a:buFont typeface="Arial" panose="020B0604020202020204" pitchFamily="34" charset="0"/>
              <a:buChar char="•"/>
            </a:pPr>
            <a:r>
              <a:rPr lang="fr-FR" sz="1800" dirty="0">
                <a:solidFill>
                  <a:schemeClr val="accent4"/>
                </a:solidFill>
              </a:rPr>
              <a:t>Poissons et viandes transformés: </a:t>
            </a:r>
            <a:r>
              <a:rPr lang="fr-FR" sz="1800" dirty="0">
                <a:solidFill>
                  <a:schemeClr val="tx1">
                    <a:lumMod val="65000"/>
                    <a:lumOff val="35000"/>
                  </a:schemeClr>
                </a:solidFill>
              </a:rPr>
              <a:t>apparition importante dans les menus</a:t>
            </a:r>
          </a:p>
          <a:p>
            <a:pPr marL="285750" indent="-285750" algn="just">
              <a:buClr>
                <a:schemeClr val="accent3"/>
              </a:buClr>
              <a:buFont typeface="Arial" panose="020B0604020202020204" pitchFamily="34" charset="0"/>
              <a:buChar char="•"/>
            </a:pPr>
            <a:r>
              <a:rPr lang="fr-FR" sz="1800" dirty="0">
                <a:solidFill>
                  <a:schemeClr val="accent4"/>
                </a:solidFill>
              </a:rPr>
              <a:t>Plats alternatifs: </a:t>
            </a:r>
            <a:r>
              <a:rPr lang="fr-FR" sz="1800" dirty="0">
                <a:solidFill>
                  <a:schemeClr val="tx1">
                    <a:lumMod val="65000"/>
                    <a:lumOff val="35000"/>
                  </a:schemeClr>
                </a:solidFill>
              </a:rPr>
              <a:t>utilisation de produits déjà cuisinés (type paëlla, galette de soja…)</a:t>
            </a:r>
          </a:p>
        </p:txBody>
      </p:sp>
      <p:pic>
        <p:nvPicPr>
          <p:cNvPr id="14" name="Espace réservé pour une image  13">
            <a:extLst>
              <a:ext uri="{FF2B5EF4-FFF2-40B4-BE49-F238E27FC236}">
                <a16:creationId xmlns:a16="http://schemas.microsoft.com/office/drawing/2014/main" id="{77EB71FD-D7EC-41EC-9060-B9EEAEB604C5}"/>
              </a:ext>
            </a:extLst>
          </p:cNvPr>
          <p:cNvPicPr>
            <a:picLocks noGrp="1" noChangeAspect="1"/>
          </p:cNvPicPr>
          <p:nvPr>
            <p:ph type="pic" idx="1"/>
          </p:nvPr>
        </p:nvPicPr>
        <p:blipFill rotWithShape="1">
          <a:blip r:embed="rId3"/>
          <a:srcRect l="6071" r="6071"/>
          <a:stretch>
            <a:fillRect/>
          </a:stretch>
        </p:blipFill>
        <p:spPr/>
      </p:pic>
    </p:spTree>
    <p:extLst>
      <p:ext uri="{BB962C8B-B14F-4D97-AF65-F5344CB8AC3E}">
        <p14:creationId xmlns:p14="http://schemas.microsoft.com/office/powerpoint/2010/main" val="513905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F79304-0406-41C7-9CD8-A6832EA39238}"/>
              </a:ext>
            </a:extLst>
          </p:cNvPr>
          <p:cNvSpPr>
            <a:spLocks noGrp="1"/>
          </p:cNvSpPr>
          <p:nvPr>
            <p:ph type="title"/>
          </p:nvPr>
        </p:nvSpPr>
        <p:spPr>
          <a:xfrm>
            <a:off x="831849" y="67967"/>
            <a:ext cx="10515600" cy="676275"/>
          </a:xfrm>
        </p:spPr>
        <p:txBody>
          <a:bodyPr>
            <a:normAutofit/>
          </a:bodyPr>
          <a:lstStyle/>
          <a:p>
            <a:r>
              <a:rPr lang="fr-FR" sz="3600" dirty="0"/>
              <a:t>PLAN D’ACTION 2021-2026</a:t>
            </a:r>
          </a:p>
        </p:txBody>
      </p:sp>
      <p:sp>
        <p:nvSpPr>
          <p:cNvPr id="5" name="Espace réservé du numéro de diapositive 4">
            <a:extLst>
              <a:ext uri="{FF2B5EF4-FFF2-40B4-BE49-F238E27FC236}">
                <a16:creationId xmlns:a16="http://schemas.microsoft.com/office/drawing/2014/main" id="{B0461FB3-6F26-48A8-A12B-EF8895E6E830}"/>
              </a:ext>
            </a:extLst>
          </p:cNvPr>
          <p:cNvSpPr>
            <a:spLocks noGrp="1"/>
          </p:cNvSpPr>
          <p:nvPr>
            <p:ph type="sldNum" sz="quarter" idx="12"/>
          </p:nvPr>
        </p:nvSpPr>
        <p:spPr/>
        <p:txBody>
          <a:bodyPr/>
          <a:lstStyle/>
          <a:p>
            <a:pPr rtl="0"/>
            <a:fld id="{D495E168-DA5E-4888-8D8A-92B118324C14}" type="slidenum">
              <a:rPr lang="fr-FR" noProof="0" smtClean="0"/>
              <a:t>21</a:t>
            </a:fld>
            <a:endParaRPr lang="fr-FR" noProof="0" dirty="0"/>
          </a:p>
        </p:txBody>
      </p:sp>
      <p:pic>
        <p:nvPicPr>
          <p:cNvPr id="11" name="Image 10">
            <a:extLst>
              <a:ext uri="{FF2B5EF4-FFF2-40B4-BE49-F238E27FC236}">
                <a16:creationId xmlns:a16="http://schemas.microsoft.com/office/drawing/2014/main" id="{D4D777F9-F117-4C66-BB54-1C8F5450B18A}"/>
              </a:ext>
            </a:extLst>
          </p:cNvPr>
          <p:cNvPicPr>
            <a:picLocks noChangeAspect="1"/>
          </p:cNvPicPr>
          <p:nvPr/>
        </p:nvPicPr>
        <p:blipFill>
          <a:blip r:embed="rId3"/>
          <a:stretch>
            <a:fillRect/>
          </a:stretch>
        </p:blipFill>
        <p:spPr>
          <a:xfrm>
            <a:off x="1675348" y="1844165"/>
            <a:ext cx="8841303" cy="4866355"/>
          </a:xfrm>
          <a:prstGeom prst="rect">
            <a:avLst/>
          </a:prstGeom>
        </p:spPr>
      </p:pic>
      <p:sp>
        <p:nvSpPr>
          <p:cNvPr id="13" name="ZoneTexte 12">
            <a:extLst>
              <a:ext uri="{FF2B5EF4-FFF2-40B4-BE49-F238E27FC236}">
                <a16:creationId xmlns:a16="http://schemas.microsoft.com/office/drawing/2014/main" id="{954FA707-371D-4E40-B451-184F9FB93705}"/>
              </a:ext>
            </a:extLst>
          </p:cNvPr>
          <p:cNvSpPr txBox="1"/>
          <p:nvPr/>
        </p:nvSpPr>
        <p:spPr>
          <a:xfrm>
            <a:off x="3044687" y="766192"/>
            <a:ext cx="6102626" cy="861774"/>
          </a:xfrm>
          <a:prstGeom prst="rect">
            <a:avLst/>
          </a:prstGeom>
          <a:noFill/>
        </p:spPr>
        <p:txBody>
          <a:bodyPr wrap="square">
            <a:spAutoFit/>
          </a:bodyPr>
          <a:lstStyle/>
          <a:p>
            <a:pPr marL="0" indent="0" algn="ctr">
              <a:buNone/>
            </a:pPr>
            <a:r>
              <a:rPr lang="fr-FR" b="1" dirty="0">
                <a:solidFill>
                  <a:schemeClr val="accent1"/>
                </a:solidFill>
              </a:rPr>
              <a:t>Les objectifs recherchés</a:t>
            </a:r>
          </a:p>
          <a:p>
            <a:pPr marL="0" indent="0" algn="ctr">
              <a:buNone/>
            </a:pPr>
            <a:r>
              <a:rPr lang="fr-FR" sz="1600" b="1" dirty="0">
                <a:solidFill>
                  <a:schemeClr val="accent3"/>
                </a:solidFill>
              </a:rPr>
              <a:t>15% </a:t>
            </a:r>
            <a:r>
              <a:rPr lang="fr-FR" sz="1600" b="0" dirty="0">
                <a:solidFill>
                  <a:schemeClr val="tx1">
                    <a:lumMod val="65000"/>
                    <a:lumOff val="35000"/>
                  </a:schemeClr>
                </a:solidFill>
              </a:rPr>
              <a:t>maximum d’AUT dans le marché alimentaire</a:t>
            </a:r>
          </a:p>
          <a:p>
            <a:pPr algn="ctr" rtl="0">
              <a:buClr>
                <a:schemeClr val="accent3"/>
              </a:buClr>
            </a:pPr>
            <a:r>
              <a:rPr lang="fr-FR" sz="1600" b="1" dirty="0">
                <a:solidFill>
                  <a:schemeClr val="accent3"/>
                </a:solidFill>
              </a:rPr>
              <a:t>5% </a:t>
            </a:r>
            <a:r>
              <a:rPr lang="fr-FR" sz="1600" b="0" dirty="0">
                <a:solidFill>
                  <a:schemeClr val="tx1">
                    <a:lumMod val="65000"/>
                    <a:lumOff val="35000"/>
                  </a:schemeClr>
                </a:solidFill>
              </a:rPr>
              <a:t>maximum d’AUT dans la composition des menus</a:t>
            </a:r>
          </a:p>
        </p:txBody>
      </p:sp>
      <p:sp>
        <p:nvSpPr>
          <p:cNvPr id="3" name="ZoneTexte 2"/>
          <p:cNvSpPr txBox="1"/>
          <p:nvPr/>
        </p:nvSpPr>
        <p:spPr>
          <a:xfrm>
            <a:off x="7037408" y="4201610"/>
            <a:ext cx="3206187" cy="584775"/>
          </a:xfrm>
          <a:prstGeom prst="rect">
            <a:avLst/>
          </a:prstGeom>
          <a:gradFill flip="none" rotWithShape="1">
            <a:gsLst>
              <a:gs pos="0">
                <a:schemeClr val="accent5">
                  <a:lumMod val="75000"/>
                </a:schemeClr>
              </a:gs>
              <a:gs pos="0">
                <a:srgbClr val="00FFCC"/>
              </a:gs>
              <a:gs pos="73000">
                <a:srgbClr val="6699FF"/>
              </a:gs>
            </a:gsLst>
            <a:lin ang="0" scaled="1"/>
            <a:tileRect/>
          </a:gradFill>
        </p:spPr>
        <p:txBody>
          <a:bodyPr wrap="square" rtlCol="0">
            <a:spAutoFit/>
          </a:bodyPr>
          <a:lstStyle/>
          <a:p>
            <a:pPr algn="ctr"/>
            <a:r>
              <a:rPr lang="fr-FR" sz="3200" dirty="0" smtClean="0">
                <a:solidFill>
                  <a:schemeClr val="bg1"/>
                </a:solidFill>
              </a:rPr>
              <a:t>2025   -   2026</a:t>
            </a:r>
            <a:endParaRPr lang="fr-FR" sz="3200" dirty="0">
              <a:solidFill>
                <a:schemeClr val="bg1"/>
              </a:solidFill>
            </a:endParaRPr>
          </a:p>
        </p:txBody>
      </p:sp>
    </p:spTree>
    <p:extLst>
      <p:ext uri="{BB962C8B-B14F-4D97-AF65-F5344CB8AC3E}">
        <p14:creationId xmlns:p14="http://schemas.microsoft.com/office/powerpoint/2010/main" val="1435486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coupe fromage 1">
            <a:hlinkClick r:id="" action="ppaction://media"/>
          </p:cNvPr>
          <p:cNvPicPr>
            <a:picLocks noGrp="1" noChangeAspect="1"/>
          </p:cNvPicPr>
          <p:nvPr>
            <p:ph type="media" sz="quarter" idx="17"/>
            <a:videoFile r:link="rId2"/>
            <p:extLst>
              <p:ext uri="{DAA4B4D4-6D71-4841-9C94-3DE7FCFB9230}">
                <p14:media xmlns:p14="http://schemas.microsoft.com/office/powerpoint/2010/main" r:embed="rId1"/>
              </p:ext>
            </p:extLst>
          </p:nvPr>
        </p:nvPicPr>
        <p:blipFill>
          <a:blip r:embed="rId4"/>
          <a:stretch>
            <a:fillRect/>
          </a:stretch>
        </p:blipFill>
        <p:spPr>
          <a:xfrm>
            <a:off x="3804409" y="562941"/>
            <a:ext cx="2486025" cy="4660900"/>
          </a:xfrm>
        </p:spPr>
      </p:pic>
      <p:sp>
        <p:nvSpPr>
          <p:cNvPr id="4" name="Espace réservé du numéro de diapositive 3"/>
          <p:cNvSpPr>
            <a:spLocks noGrp="1"/>
          </p:cNvSpPr>
          <p:nvPr>
            <p:ph type="sldNum" sz="quarter" idx="12"/>
          </p:nvPr>
        </p:nvSpPr>
        <p:spPr/>
        <p:txBody>
          <a:bodyPr/>
          <a:lstStyle/>
          <a:p>
            <a:pPr rtl="0"/>
            <a:fld id="{D495E168-DA5E-4888-8D8A-92B118324C14}" type="slidenum">
              <a:rPr lang="fr-FR" noProof="0" smtClean="0"/>
              <a:t>22</a:t>
            </a:fld>
            <a:endParaRPr lang="fr-FR" noProof="0" dirty="0"/>
          </a:p>
        </p:txBody>
      </p:sp>
      <p:sp>
        <p:nvSpPr>
          <p:cNvPr id="5" name="Titre 4"/>
          <p:cNvSpPr>
            <a:spLocks noGrp="1"/>
          </p:cNvSpPr>
          <p:nvPr>
            <p:ph type="title"/>
          </p:nvPr>
        </p:nvSpPr>
        <p:spPr>
          <a:xfrm>
            <a:off x="1171110" y="5572384"/>
            <a:ext cx="9516121" cy="853993"/>
          </a:xfrm>
        </p:spPr>
        <p:txBody>
          <a:bodyPr>
            <a:normAutofit/>
          </a:bodyPr>
          <a:lstStyle/>
          <a:p>
            <a:r>
              <a:rPr lang="fr-FR" sz="3600" dirty="0" smtClean="0">
                <a:gradFill>
                  <a:gsLst>
                    <a:gs pos="0">
                      <a:schemeClr val="accent1"/>
                    </a:gs>
                    <a:gs pos="100000">
                      <a:schemeClr val="accent3"/>
                    </a:gs>
                  </a:gsLst>
                  <a:lin ang="0" scaled="1"/>
                </a:gradFill>
                <a:latin typeface="+mj-lt"/>
              </a:rPr>
              <a:t>COMTOISE ET VINAIGRETTE MAISON </a:t>
            </a:r>
            <a:endParaRPr lang="fr-FR" sz="3600" dirty="0">
              <a:gradFill>
                <a:gsLst>
                  <a:gs pos="0">
                    <a:schemeClr val="accent1"/>
                  </a:gs>
                  <a:gs pos="100000">
                    <a:schemeClr val="accent3"/>
                  </a:gs>
                </a:gsLst>
                <a:lin ang="0" scaled="1"/>
              </a:gradFill>
              <a:latin typeface="+mj-lt"/>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845" y="2506372"/>
            <a:ext cx="2038102" cy="2717469"/>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020" y="562941"/>
            <a:ext cx="2029290" cy="2705720"/>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3770" y="402602"/>
            <a:ext cx="3821412" cy="2866059"/>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3896" y="2583406"/>
            <a:ext cx="3520580" cy="2640435"/>
          </a:xfrm>
          <a:prstGeom prst="rect">
            <a:avLst/>
          </a:prstGeom>
        </p:spPr>
      </p:pic>
    </p:spTree>
    <p:extLst>
      <p:ext uri="{BB962C8B-B14F-4D97-AF65-F5344CB8AC3E}">
        <p14:creationId xmlns:p14="http://schemas.microsoft.com/office/powerpoint/2010/main" val="160967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rtl="0"/>
            <a:fld id="{D495E168-DA5E-4888-8D8A-92B118324C14}" type="slidenum">
              <a:rPr lang="fr-FR" noProof="0" smtClean="0"/>
              <a:t>23</a:t>
            </a:fld>
            <a:endParaRPr lang="fr-FR" noProof="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4011680603"/>
              </p:ext>
            </p:extLst>
          </p:nvPr>
        </p:nvGraphicFramePr>
        <p:xfrm>
          <a:off x="838200" y="1825624"/>
          <a:ext cx="10515600" cy="4356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re 4"/>
          <p:cNvSpPr>
            <a:spLocks noGrp="1"/>
          </p:cNvSpPr>
          <p:nvPr>
            <p:ph type="title"/>
          </p:nvPr>
        </p:nvSpPr>
        <p:spPr/>
        <p:txBody>
          <a:bodyPr>
            <a:normAutofit fontScale="90000"/>
          </a:bodyPr>
          <a:lstStyle/>
          <a:p>
            <a:r>
              <a:rPr lang="fr-FR" dirty="0" smtClean="0"/>
              <a:t>PROCESS D’INTEGRATION D’UNE NOUVELLE DENREE DANS NOS MARCH</a:t>
            </a:r>
            <a:r>
              <a:rPr lang="fr-FR" dirty="0"/>
              <a:t>E</a:t>
            </a:r>
          </a:p>
        </p:txBody>
      </p:sp>
      <p:sp>
        <p:nvSpPr>
          <p:cNvPr id="2" name="ZoneTexte 1"/>
          <p:cNvSpPr txBox="1"/>
          <p:nvPr/>
        </p:nvSpPr>
        <p:spPr>
          <a:xfrm>
            <a:off x="173619" y="6181943"/>
            <a:ext cx="8437945" cy="461665"/>
          </a:xfrm>
          <a:prstGeom prst="rect">
            <a:avLst/>
          </a:prstGeom>
          <a:noFill/>
        </p:spPr>
        <p:txBody>
          <a:bodyPr wrap="square" rtlCol="0">
            <a:spAutoFit/>
          </a:bodyPr>
          <a:lstStyle/>
          <a:p>
            <a:r>
              <a:rPr lang="fr-FR" sz="2400" b="1" dirty="0" smtClean="0">
                <a:solidFill>
                  <a:schemeClr val="accent1"/>
                </a:solidFill>
              </a:rPr>
              <a:t>Objectif : </a:t>
            </a:r>
            <a:r>
              <a:rPr lang="fr-FR" sz="2400" b="1" dirty="0"/>
              <a:t>M</a:t>
            </a:r>
            <a:r>
              <a:rPr lang="fr-FR" sz="2400" b="1" dirty="0" smtClean="0"/>
              <a:t>eilleur ratio Qualité/Nutrition/</a:t>
            </a:r>
            <a:r>
              <a:rPr lang="fr-FR" sz="2400" b="1" dirty="0" err="1" smtClean="0"/>
              <a:t>organo</a:t>
            </a:r>
            <a:r>
              <a:rPr lang="fr-FR" sz="2400" b="1" dirty="0" smtClean="0"/>
              <a:t>/Coût</a:t>
            </a:r>
            <a:endParaRPr lang="fr-FR" sz="2400" b="1" dirty="0"/>
          </a:p>
        </p:txBody>
      </p:sp>
      <p:sp>
        <p:nvSpPr>
          <p:cNvPr id="4" name="ZoneTexte 3"/>
          <p:cNvSpPr txBox="1"/>
          <p:nvPr/>
        </p:nvSpPr>
        <p:spPr>
          <a:xfrm>
            <a:off x="694481" y="3053786"/>
            <a:ext cx="2176040" cy="461665"/>
          </a:xfrm>
          <a:prstGeom prst="rect">
            <a:avLst/>
          </a:prstGeom>
          <a:noFill/>
        </p:spPr>
        <p:txBody>
          <a:bodyPr wrap="square" rtlCol="0">
            <a:spAutoFit/>
          </a:bodyPr>
          <a:lstStyle/>
          <a:p>
            <a:pPr algn="ctr"/>
            <a:r>
              <a:rPr lang="fr-FR" sz="1200" dirty="0" smtClean="0"/>
              <a:t>Direction – Diététique - Production</a:t>
            </a:r>
            <a:endParaRPr lang="fr-FR" sz="1200" dirty="0"/>
          </a:p>
        </p:txBody>
      </p:sp>
      <p:sp>
        <p:nvSpPr>
          <p:cNvPr id="8" name="ZoneTexte 7"/>
          <p:cNvSpPr txBox="1"/>
          <p:nvPr/>
        </p:nvSpPr>
        <p:spPr>
          <a:xfrm>
            <a:off x="2605268" y="4914697"/>
            <a:ext cx="2176040" cy="461665"/>
          </a:xfrm>
          <a:prstGeom prst="rect">
            <a:avLst/>
          </a:prstGeom>
          <a:noFill/>
        </p:spPr>
        <p:txBody>
          <a:bodyPr wrap="square" rtlCol="0">
            <a:spAutoFit/>
          </a:bodyPr>
          <a:lstStyle/>
          <a:p>
            <a:pPr algn="ctr"/>
            <a:r>
              <a:rPr lang="fr-FR" sz="1200" dirty="0" smtClean="0"/>
              <a:t>Direction – Acheteur alimentaire</a:t>
            </a:r>
            <a:endParaRPr lang="fr-FR" sz="1200" dirty="0"/>
          </a:p>
        </p:txBody>
      </p:sp>
      <p:sp>
        <p:nvSpPr>
          <p:cNvPr id="9" name="ZoneTexte 8"/>
          <p:cNvSpPr txBox="1"/>
          <p:nvPr/>
        </p:nvSpPr>
        <p:spPr>
          <a:xfrm>
            <a:off x="4507374" y="3238452"/>
            <a:ext cx="2176040" cy="276999"/>
          </a:xfrm>
          <a:prstGeom prst="rect">
            <a:avLst/>
          </a:prstGeom>
          <a:noFill/>
        </p:spPr>
        <p:txBody>
          <a:bodyPr wrap="square" rtlCol="0">
            <a:spAutoFit/>
          </a:bodyPr>
          <a:lstStyle/>
          <a:p>
            <a:pPr algn="ctr"/>
            <a:r>
              <a:rPr lang="fr-FR" sz="1200" dirty="0" smtClean="0"/>
              <a:t>Qualité - Diététique</a:t>
            </a:r>
            <a:endParaRPr lang="fr-FR" sz="1200" dirty="0"/>
          </a:p>
        </p:txBody>
      </p:sp>
      <p:sp>
        <p:nvSpPr>
          <p:cNvPr id="10" name="ZoneTexte 9"/>
          <p:cNvSpPr txBox="1"/>
          <p:nvPr/>
        </p:nvSpPr>
        <p:spPr>
          <a:xfrm>
            <a:off x="6435524" y="5191167"/>
            <a:ext cx="2176040" cy="461665"/>
          </a:xfrm>
          <a:prstGeom prst="rect">
            <a:avLst/>
          </a:prstGeom>
          <a:noFill/>
        </p:spPr>
        <p:txBody>
          <a:bodyPr wrap="square" rtlCol="0">
            <a:spAutoFit/>
          </a:bodyPr>
          <a:lstStyle/>
          <a:p>
            <a:pPr algn="ctr"/>
            <a:r>
              <a:rPr lang="fr-FR" sz="1200" dirty="0" smtClean="0"/>
              <a:t>Direction – Production – Qualité - Diététique</a:t>
            </a:r>
            <a:endParaRPr lang="fr-FR" sz="1200" dirty="0"/>
          </a:p>
        </p:txBody>
      </p:sp>
      <p:sp>
        <p:nvSpPr>
          <p:cNvPr id="11" name="ZoneTexte 10"/>
          <p:cNvSpPr txBox="1"/>
          <p:nvPr/>
        </p:nvSpPr>
        <p:spPr>
          <a:xfrm>
            <a:off x="8320267" y="3238452"/>
            <a:ext cx="2176040" cy="276999"/>
          </a:xfrm>
          <a:prstGeom prst="rect">
            <a:avLst/>
          </a:prstGeom>
          <a:noFill/>
        </p:spPr>
        <p:txBody>
          <a:bodyPr wrap="square" rtlCol="0">
            <a:spAutoFit/>
          </a:bodyPr>
          <a:lstStyle/>
          <a:p>
            <a:pPr algn="ctr"/>
            <a:r>
              <a:rPr lang="fr-FR" sz="1200" dirty="0" smtClean="0"/>
              <a:t>Direction</a:t>
            </a:r>
            <a:endParaRPr lang="fr-FR" sz="1200" dirty="0"/>
          </a:p>
        </p:txBody>
      </p:sp>
      <p:sp>
        <p:nvSpPr>
          <p:cNvPr id="7" name="ZoneTexte 6"/>
          <p:cNvSpPr txBox="1"/>
          <p:nvPr/>
        </p:nvSpPr>
        <p:spPr>
          <a:xfrm>
            <a:off x="1562582" y="3819117"/>
            <a:ext cx="439838" cy="369332"/>
          </a:xfrm>
          <a:prstGeom prst="rect">
            <a:avLst/>
          </a:prstGeom>
          <a:noFill/>
        </p:spPr>
        <p:txBody>
          <a:bodyPr wrap="square" rtlCol="0">
            <a:spAutoFit/>
          </a:bodyPr>
          <a:lstStyle/>
          <a:p>
            <a:pPr algn="ctr"/>
            <a:r>
              <a:rPr lang="fr-FR" b="1" dirty="0" smtClean="0">
                <a:solidFill>
                  <a:schemeClr val="bg1"/>
                </a:solidFill>
              </a:rPr>
              <a:t>1</a:t>
            </a:r>
            <a:endParaRPr lang="fr-FR" b="1" dirty="0">
              <a:solidFill>
                <a:schemeClr val="bg1"/>
              </a:solidFill>
            </a:endParaRPr>
          </a:p>
        </p:txBody>
      </p:sp>
      <p:sp>
        <p:nvSpPr>
          <p:cNvPr id="12" name="ZoneTexte 11"/>
          <p:cNvSpPr txBox="1"/>
          <p:nvPr/>
        </p:nvSpPr>
        <p:spPr>
          <a:xfrm>
            <a:off x="3473369" y="3817717"/>
            <a:ext cx="392575" cy="370732"/>
          </a:xfrm>
          <a:prstGeom prst="rect">
            <a:avLst/>
          </a:prstGeom>
          <a:noFill/>
        </p:spPr>
        <p:txBody>
          <a:bodyPr wrap="square" rtlCol="0">
            <a:spAutoFit/>
          </a:bodyPr>
          <a:lstStyle/>
          <a:p>
            <a:pPr algn="ctr"/>
            <a:r>
              <a:rPr lang="fr-FR" b="1" dirty="0">
                <a:solidFill>
                  <a:schemeClr val="bg1"/>
                </a:solidFill>
              </a:rPr>
              <a:t>2</a:t>
            </a:r>
          </a:p>
        </p:txBody>
      </p:sp>
      <p:sp>
        <p:nvSpPr>
          <p:cNvPr id="13" name="ZoneTexte 12"/>
          <p:cNvSpPr txBox="1"/>
          <p:nvPr/>
        </p:nvSpPr>
        <p:spPr>
          <a:xfrm>
            <a:off x="5363459" y="3817717"/>
            <a:ext cx="439838" cy="369332"/>
          </a:xfrm>
          <a:prstGeom prst="rect">
            <a:avLst/>
          </a:prstGeom>
          <a:noFill/>
        </p:spPr>
        <p:txBody>
          <a:bodyPr wrap="square" rtlCol="0">
            <a:spAutoFit/>
          </a:bodyPr>
          <a:lstStyle/>
          <a:p>
            <a:pPr algn="ctr"/>
            <a:r>
              <a:rPr lang="fr-FR" b="1" dirty="0">
                <a:solidFill>
                  <a:schemeClr val="bg1"/>
                </a:solidFill>
              </a:rPr>
              <a:t>3</a:t>
            </a:r>
          </a:p>
        </p:txBody>
      </p:sp>
      <p:sp>
        <p:nvSpPr>
          <p:cNvPr id="14" name="ZoneTexte 13"/>
          <p:cNvSpPr txBox="1"/>
          <p:nvPr/>
        </p:nvSpPr>
        <p:spPr>
          <a:xfrm>
            <a:off x="7254513" y="3824388"/>
            <a:ext cx="439838" cy="369332"/>
          </a:xfrm>
          <a:prstGeom prst="rect">
            <a:avLst/>
          </a:prstGeom>
          <a:noFill/>
        </p:spPr>
        <p:txBody>
          <a:bodyPr wrap="square" rtlCol="0">
            <a:spAutoFit/>
          </a:bodyPr>
          <a:lstStyle/>
          <a:p>
            <a:pPr algn="ctr"/>
            <a:r>
              <a:rPr lang="fr-FR" b="1" dirty="0">
                <a:solidFill>
                  <a:schemeClr val="bg1"/>
                </a:solidFill>
              </a:rPr>
              <a:t>4</a:t>
            </a:r>
          </a:p>
        </p:txBody>
      </p:sp>
      <p:sp>
        <p:nvSpPr>
          <p:cNvPr id="15" name="ZoneTexte 14"/>
          <p:cNvSpPr txBox="1"/>
          <p:nvPr/>
        </p:nvSpPr>
        <p:spPr>
          <a:xfrm>
            <a:off x="9145567" y="3824217"/>
            <a:ext cx="439838" cy="369332"/>
          </a:xfrm>
          <a:prstGeom prst="rect">
            <a:avLst/>
          </a:prstGeom>
          <a:noFill/>
        </p:spPr>
        <p:txBody>
          <a:bodyPr wrap="square" rtlCol="0">
            <a:spAutoFit/>
          </a:bodyPr>
          <a:lstStyle/>
          <a:p>
            <a:pPr algn="ctr"/>
            <a:r>
              <a:rPr lang="fr-FR" b="1" dirty="0" smtClean="0">
                <a:solidFill>
                  <a:schemeClr val="bg1"/>
                </a:solidFill>
              </a:rPr>
              <a:t>5</a:t>
            </a:r>
            <a:endParaRPr lang="fr-FR" b="1" dirty="0">
              <a:solidFill>
                <a:schemeClr val="bg1"/>
              </a:solidFill>
            </a:endParaRPr>
          </a:p>
        </p:txBody>
      </p:sp>
    </p:spTree>
    <p:extLst>
      <p:ext uri="{BB962C8B-B14F-4D97-AF65-F5344CB8AC3E}">
        <p14:creationId xmlns:p14="http://schemas.microsoft.com/office/powerpoint/2010/main" val="4171736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rtl="0"/>
            <a:fld id="{D495E168-DA5E-4888-8D8A-92B118324C14}" type="slidenum">
              <a:rPr lang="fr-FR" noProof="0" smtClean="0"/>
              <a:t>24</a:t>
            </a:fld>
            <a:endParaRPr lang="fr-FR" noProof="0" dirty="0"/>
          </a:p>
        </p:txBody>
      </p:sp>
      <p:sp>
        <p:nvSpPr>
          <p:cNvPr id="5" name="Titre 4"/>
          <p:cNvSpPr>
            <a:spLocks noGrp="1"/>
          </p:cNvSpPr>
          <p:nvPr>
            <p:ph type="title"/>
          </p:nvPr>
        </p:nvSpPr>
        <p:spPr>
          <a:xfrm>
            <a:off x="999660" y="5389821"/>
            <a:ext cx="9516121" cy="609560"/>
          </a:xfrm>
        </p:spPr>
        <p:txBody>
          <a:bodyPr>
            <a:normAutofit fontScale="90000"/>
          </a:bodyPr>
          <a:lstStyle/>
          <a:p>
            <a:r>
              <a:rPr lang="fr-FR" sz="3600" dirty="0" smtClean="0">
                <a:gradFill>
                  <a:gsLst>
                    <a:gs pos="0">
                      <a:schemeClr val="accent1"/>
                    </a:gs>
                    <a:gs pos="100000">
                      <a:schemeClr val="accent3"/>
                    </a:gs>
                  </a:gsLst>
                  <a:lin ang="0" scaled="1"/>
                </a:gradFill>
                <a:latin typeface="+mj-lt"/>
              </a:rPr>
              <a:t>APPEL D’OFFRES – TESTS ORGANOLEPTIQUES 2022</a:t>
            </a:r>
            <a:endParaRPr lang="fr-FR" sz="3600" dirty="0">
              <a:gradFill>
                <a:gsLst>
                  <a:gs pos="0">
                    <a:schemeClr val="accent1"/>
                  </a:gs>
                  <a:gs pos="100000">
                    <a:schemeClr val="accent3"/>
                  </a:gs>
                </a:gsLst>
                <a:lin ang="0" scaled="1"/>
              </a:gradFill>
              <a:latin typeface="+mj-lt"/>
            </a:endParaRP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07" y="791330"/>
            <a:ext cx="5513473" cy="4135105"/>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268" y="791330"/>
            <a:ext cx="5513472" cy="4135105"/>
          </a:xfrm>
          <a:prstGeom prst="rect">
            <a:avLst/>
          </a:prstGeom>
        </p:spPr>
      </p:pic>
    </p:spTree>
    <p:extLst>
      <p:ext uri="{BB962C8B-B14F-4D97-AF65-F5344CB8AC3E}">
        <p14:creationId xmlns:p14="http://schemas.microsoft.com/office/powerpoint/2010/main" val="2364384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79B87-4AA7-436A-A28E-213168C1C67B}"/>
              </a:ext>
            </a:extLst>
          </p:cNvPr>
          <p:cNvSpPr>
            <a:spLocks noGrp="1"/>
          </p:cNvSpPr>
          <p:nvPr>
            <p:ph type="title"/>
          </p:nvPr>
        </p:nvSpPr>
        <p:spPr>
          <a:xfrm>
            <a:off x="895863" y="2607079"/>
            <a:ext cx="5366286" cy="950509"/>
          </a:xfrm>
        </p:spPr>
        <p:txBody>
          <a:bodyPr rtlCol="0">
            <a:normAutofit/>
          </a:bodyPr>
          <a:lstStyle/>
          <a:p>
            <a:pPr rtl="0"/>
            <a:r>
              <a:rPr lang="fr-FR" dirty="0"/>
              <a:t>CONCLUSION</a:t>
            </a:r>
          </a:p>
        </p:txBody>
      </p:sp>
      <p:sp>
        <p:nvSpPr>
          <p:cNvPr id="4" name="Espace réservé du numéro de diapositive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rtlCol="0"/>
          <a:lstStyle/>
          <a:p>
            <a:pPr rtl="0"/>
            <a:fld id="{D495E168-DA5E-4888-8D8A-92B118324C14}" type="slidenum">
              <a:rPr lang="fr-FR" smtClean="0"/>
              <a:pPr rtl="0"/>
              <a:t>25</a:t>
            </a:fld>
            <a:endParaRPr lang="fr-FR" dirty="0"/>
          </a:p>
        </p:txBody>
      </p:sp>
      <p:pic>
        <p:nvPicPr>
          <p:cNvPr id="9" name="Espace réservé pour une image  8">
            <a:extLst>
              <a:ext uri="{FF2B5EF4-FFF2-40B4-BE49-F238E27FC236}">
                <a16:creationId xmlns:a16="http://schemas.microsoft.com/office/drawing/2014/main" id="{45D87E1C-0541-459E-99DC-754E0927C597}"/>
              </a:ext>
            </a:extLst>
          </p:cNvPr>
          <p:cNvPicPr>
            <a:picLocks noGrp="1" noChangeAspect="1"/>
          </p:cNvPicPr>
          <p:nvPr>
            <p:ph type="pic" sz="quarter" idx="18"/>
          </p:nvPr>
        </p:nvPicPr>
        <p:blipFill>
          <a:blip r:embed="rId3"/>
          <a:srcRect t="2364" b="2364"/>
          <a:stretch>
            <a:fillRect/>
          </a:stretch>
        </p:blipFill>
        <p:spPr/>
      </p:pic>
      <p:pic>
        <p:nvPicPr>
          <p:cNvPr id="6" name="Image 5"/>
          <p:cNvPicPr>
            <a:picLocks noChangeAspect="1"/>
          </p:cNvPicPr>
          <p:nvPr/>
        </p:nvPicPr>
        <p:blipFill>
          <a:blip r:embed="rId4"/>
          <a:stretch>
            <a:fillRect/>
          </a:stretch>
        </p:blipFill>
        <p:spPr>
          <a:xfrm>
            <a:off x="895863" y="3683318"/>
            <a:ext cx="3907341" cy="454342"/>
          </a:xfrm>
          <a:prstGeom prst="rect">
            <a:avLst/>
          </a:prstGeom>
        </p:spPr>
      </p:pic>
    </p:spTree>
    <p:extLst>
      <p:ext uri="{BB962C8B-B14F-4D97-AF65-F5344CB8AC3E}">
        <p14:creationId xmlns:p14="http://schemas.microsoft.com/office/powerpoint/2010/main" val="2023535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D3F3055-83AA-43BA-A304-8068575459DA}"/>
              </a:ext>
            </a:extLst>
          </p:cNvPr>
          <p:cNvSpPr>
            <a:spLocks noGrp="1"/>
          </p:cNvSpPr>
          <p:nvPr>
            <p:ph type="sldNum" sz="quarter" idx="12"/>
          </p:nvPr>
        </p:nvSpPr>
        <p:spPr/>
        <p:txBody>
          <a:bodyPr/>
          <a:lstStyle/>
          <a:p>
            <a:pPr rtl="0"/>
            <a:fld id="{D495E168-DA5E-4888-8D8A-92B118324C14}" type="slidenum">
              <a:rPr lang="fr-FR" noProof="0" smtClean="0"/>
              <a:t>26</a:t>
            </a:fld>
            <a:endParaRPr lang="fr-FR" noProof="0" dirty="0"/>
          </a:p>
        </p:txBody>
      </p:sp>
      <p:sp>
        <p:nvSpPr>
          <p:cNvPr id="6" name="Espace réservé du texte 5">
            <a:extLst>
              <a:ext uri="{FF2B5EF4-FFF2-40B4-BE49-F238E27FC236}">
                <a16:creationId xmlns:a16="http://schemas.microsoft.com/office/drawing/2014/main" id="{14059059-30F1-41EA-9814-DB0A590FAE50}"/>
              </a:ext>
            </a:extLst>
          </p:cNvPr>
          <p:cNvSpPr>
            <a:spLocks noGrp="1"/>
          </p:cNvSpPr>
          <p:nvPr>
            <p:ph type="body" sz="quarter" idx="16"/>
          </p:nvPr>
        </p:nvSpPr>
        <p:spPr>
          <a:xfrm>
            <a:off x="2412317" y="6292775"/>
            <a:ext cx="7366026" cy="946532"/>
          </a:xfrm>
        </p:spPr>
        <p:txBody>
          <a:bodyPr/>
          <a:lstStyle/>
          <a:p>
            <a:r>
              <a:rPr kumimoji="0" lang="fr-FR" sz="3600" b="1" i="0" u="none" strike="noStrike" kern="1200" cap="none" spc="0" normalizeH="0" baseline="0" noProof="0" dirty="0">
                <a:ln>
                  <a:noFill/>
                </a:ln>
                <a:gradFill>
                  <a:gsLst>
                    <a:gs pos="0">
                      <a:srgbClr val="008EDC"/>
                    </a:gs>
                    <a:gs pos="100000">
                      <a:srgbClr val="D30F64"/>
                    </a:gs>
                  </a:gsLst>
                  <a:lin ang="0" scaled="1"/>
                </a:gradFill>
                <a:effectLst/>
                <a:uLnTx/>
                <a:uFillTx/>
                <a:latin typeface="Century Gothic"/>
                <a:ea typeface="+mj-ea"/>
                <a:cs typeface="+mj-cs"/>
              </a:rPr>
              <a:t>MERCI DE VOTRE ECOUTE !</a:t>
            </a:r>
            <a:endParaRPr lang="fr-FR" sz="1600" dirty="0"/>
          </a:p>
        </p:txBody>
      </p:sp>
      <p:pic>
        <p:nvPicPr>
          <p:cNvPr id="13" name="Espace réservé pour une image  12">
            <a:extLst>
              <a:ext uri="{FF2B5EF4-FFF2-40B4-BE49-F238E27FC236}">
                <a16:creationId xmlns:a16="http://schemas.microsoft.com/office/drawing/2014/main" id="{34AFFE97-CCE8-43B8-9024-AFF1B7CE9E2D}"/>
              </a:ext>
            </a:extLst>
          </p:cNvPr>
          <p:cNvPicPr>
            <a:picLocks noGrp="1" noChangeAspect="1"/>
          </p:cNvPicPr>
          <p:nvPr>
            <p:ph type="pic" sz="quarter" idx="17"/>
          </p:nvPr>
        </p:nvPicPr>
        <p:blipFill>
          <a:blip r:embed="rId3"/>
          <a:srcRect t="19545" b="19545"/>
          <a:stretch>
            <a:fillRect/>
          </a:stretch>
        </p:blipFill>
        <p:spPr/>
      </p:pic>
      <p:sp>
        <p:nvSpPr>
          <p:cNvPr id="2" name="ZoneTexte 1"/>
          <p:cNvSpPr txBox="1"/>
          <p:nvPr/>
        </p:nvSpPr>
        <p:spPr>
          <a:xfrm>
            <a:off x="0" y="4846225"/>
            <a:ext cx="12190660" cy="1446550"/>
          </a:xfrm>
          <a:prstGeom prst="rect">
            <a:avLst/>
          </a:prstGeom>
          <a:gradFill>
            <a:gsLst>
              <a:gs pos="0">
                <a:schemeClr val="accent3"/>
              </a:gs>
              <a:gs pos="0">
                <a:schemeClr val="accent3"/>
              </a:gs>
              <a:gs pos="73000">
                <a:srgbClr val="3399FF"/>
              </a:gs>
            </a:gsLst>
            <a:lin ang="0" scaled="1"/>
          </a:gradFill>
        </p:spPr>
        <p:txBody>
          <a:bodyPr wrap="square" rtlCol="0">
            <a:spAutoFit/>
          </a:bodyPr>
          <a:lstStyle/>
          <a:p>
            <a:pPr algn="ctr"/>
            <a:r>
              <a:rPr lang="fr-FR" sz="4400" b="1" dirty="0" smtClean="0">
                <a:solidFill>
                  <a:schemeClr val="bg1"/>
                </a:solidFill>
              </a:rPr>
              <a:t>«  La meilleure façon de prédire l’avenir, </a:t>
            </a:r>
          </a:p>
          <a:p>
            <a:pPr algn="ctr"/>
            <a:r>
              <a:rPr lang="fr-FR" sz="4400" b="1" dirty="0" smtClean="0">
                <a:solidFill>
                  <a:schemeClr val="bg1"/>
                </a:solidFill>
              </a:rPr>
              <a:t>n’est-ce pas de le créer ? »</a:t>
            </a:r>
            <a:endParaRPr lang="fr-FR" sz="4400" b="1" dirty="0">
              <a:solidFill>
                <a:schemeClr val="bg1"/>
              </a:solidFill>
            </a:endParaRPr>
          </a:p>
        </p:txBody>
      </p:sp>
    </p:spTree>
    <p:extLst>
      <p:ext uri="{BB962C8B-B14F-4D97-AF65-F5344CB8AC3E}">
        <p14:creationId xmlns:p14="http://schemas.microsoft.com/office/powerpoint/2010/main" val="2879946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88" y="50460"/>
            <a:ext cx="12188827" cy="833178"/>
          </a:xfrm>
          <a:prstGeom prst="rect">
            <a:avLst/>
          </a:prstGeom>
          <a:noFill/>
          <a:ln w="9525">
            <a:noFill/>
            <a:round/>
            <a:headEnd/>
            <a:tailEnd/>
          </a:ln>
        </p:spPr>
        <p:txBody>
          <a:bodyPr wrap="square" lIns="90000" tIns="46800" rIns="90000" bIns="46800" anchor="ctr">
            <a:spAutoFit/>
          </a:bodyPr>
          <a:lstStyle/>
          <a:p>
            <a:pPr algn="ctr">
              <a:tabLst>
                <a:tab pos="0" algn="l"/>
                <a:tab pos="914377" algn="l"/>
                <a:tab pos="1828754" algn="l"/>
                <a:tab pos="2743131" algn="l"/>
                <a:tab pos="3657509" algn="l"/>
                <a:tab pos="4571886" algn="l"/>
                <a:tab pos="5486263" algn="l"/>
                <a:tab pos="6400640" algn="l"/>
                <a:tab pos="7315017" algn="l"/>
                <a:tab pos="8229394" algn="l"/>
                <a:tab pos="9143771" algn="l"/>
                <a:tab pos="10058149" algn="l"/>
              </a:tabLst>
              <a:defRPr/>
            </a:pPr>
            <a:r>
              <a:rPr lang="fr-FR" sz="2400" b="1" i="1" dirty="0">
                <a:latin typeface="+mj-lt"/>
              </a:rPr>
              <a:t> </a:t>
            </a:r>
          </a:p>
          <a:p>
            <a:pPr algn="ctr">
              <a:tabLst>
                <a:tab pos="0" algn="l"/>
                <a:tab pos="914377" algn="l"/>
                <a:tab pos="1828754" algn="l"/>
                <a:tab pos="2743131" algn="l"/>
                <a:tab pos="3657509" algn="l"/>
                <a:tab pos="4571886" algn="l"/>
                <a:tab pos="5486263" algn="l"/>
                <a:tab pos="6400640" algn="l"/>
                <a:tab pos="7315017" algn="l"/>
                <a:tab pos="8229394" algn="l"/>
                <a:tab pos="9143771" algn="l"/>
                <a:tab pos="10058149" algn="l"/>
              </a:tabLst>
              <a:defRPr/>
            </a:pPr>
            <a:r>
              <a:rPr lang="fr-FR" sz="2400" b="1" i="1" dirty="0">
                <a:latin typeface="+mj-lt"/>
              </a:rPr>
              <a:t> </a:t>
            </a:r>
          </a:p>
        </p:txBody>
      </p:sp>
      <p:sp>
        <p:nvSpPr>
          <p:cNvPr id="4" name="Espace réservé du numéro de diapositive 3"/>
          <p:cNvSpPr>
            <a:spLocks noGrp="1"/>
          </p:cNvSpPr>
          <p:nvPr>
            <p:ph type="sldNum" sz="quarter" idx="12"/>
          </p:nvPr>
        </p:nvSpPr>
        <p:spPr/>
        <p:txBody>
          <a:bodyPr/>
          <a:lstStyle/>
          <a:p>
            <a:pPr>
              <a:defRPr/>
            </a:pPr>
            <a:fld id="{13975B0A-2500-4F52-B248-9F51B25DB171}" type="slidenum">
              <a:rPr lang="fr-FR" smtClean="0"/>
              <a:pPr>
                <a:defRPr/>
              </a:pPr>
              <a:t>3</a:t>
            </a:fld>
            <a:endParaRPr lang="fr-FR"/>
          </a:p>
        </p:txBody>
      </p:sp>
      <p:pic>
        <p:nvPicPr>
          <p:cNvPr id="24" name="Image 23"/>
          <p:cNvPicPr>
            <a:picLocks noChangeAspect="1"/>
          </p:cNvPicPr>
          <p:nvPr/>
        </p:nvPicPr>
        <p:blipFill>
          <a:blip r:embed="rId3"/>
          <a:stretch>
            <a:fillRect/>
          </a:stretch>
        </p:blipFill>
        <p:spPr>
          <a:xfrm>
            <a:off x="6085488" y="1"/>
            <a:ext cx="6176931" cy="3443800"/>
          </a:xfrm>
          <a:prstGeom prst="rect">
            <a:avLst/>
          </a:prstGeom>
        </p:spPr>
      </p:pic>
      <p:pic>
        <p:nvPicPr>
          <p:cNvPr id="25" name="Image 24"/>
          <p:cNvPicPr>
            <a:picLocks noChangeAspect="1"/>
          </p:cNvPicPr>
          <p:nvPr/>
        </p:nvPicPr>
        <p:blipFill>
          <a:blip r:embed="rId4"/>
          <a:stretch>
            <a:fillRect/>
          </a:stretch>
        </p:blipFill>
        <p:spPr>
          <a:xfrm>
            <a:off x="6069683" y="3441442"/>
            <a:ext cx="6122317" cy="3429479"/>
          </a:xfrm>
          <a:prstGeom prst="rect">
            <a:avLst/>
          </a:prstGeom>
        </p:spPr>
      </p:pic>
      <p:pic>
        <p:nvPicPr>
          <p:cNvPr id="27" name="Image 26"/>
          <p:cNvPicPr>
            <a:picLocks noChangeAspect="1"/>
          </p:cNvPicPr>
          <p:nvPr/>
        </p:nvPicPr>
        <p:blipFill>
          <a:blip r:embed="rId5"/>
          <a:stretch>
            <a:fillRect/>
          </a:stretch>
        </p:blipFill>
        <p:spPr>
          <a:xfrm>
            <a:off x="-11364" y="3441442"/>
            <a:ext cx="6096851" cy="3429479"/>
          </a:xfrm>
          <a:prstGeom prst="rect">
            <a:avLst/>
          </a:prstGeom>
        </p:spPr>
      </p:pic>
      <p:pic>
        <p:nvPicPr>
          <p:cNvPr id="28" name="Image 27"/>
          <p:cNvPicPr>
            <a:picLocks noChangeAspect="1"/>
          </p:cNvPicPr>
          <p:nvPr/>
        </p:nvPicPr>
        <p:blipFill>
          <a:blip r:embed="rId6"/>
          <a:stretch>
            <a:fillRect/>
          </a:stretch>
        </p:blipFill>
        <p:spPr>
          <a:xfrm>
            <a:off x="1589" y="0"/>
            <a:ext cx="6096851" cy="3443798"/>
          </a:xfrm>
          <a:prstGeom prst="rect">
            <a:avLst/>
          </a:prstGeom>
        </p:spPr>
      </p:pic>
      <p:sp>
        <p:nvSpPr>
          <p:cNvPr id="29" name="Ellipse 28"/>
          <p:cNvSpPr/>
          <p:nvPr/>
        </p:nvSpPr>
        <p:spPr>
          <a:xfrm>
            <a:off x="5447928" y="2492896"/>
            <a:ext cx="1368152" cy="22322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9600" dirty="0"/>
              <a:t>4</a:t>
            </a:r>
          </a:p>
        </p:txBody>
      </p:sp>
      <p:sp>
        <p:nvSpPr>
          <p:cNvPr id="31" name="Flèche courbée vers le bas 30"/>
          <p:cNvSpPr/>
          <p:nvPr/>
        </p:nvSpPr>
        <p:spPr>
          <a:xfrm>
            <a:off x="5231904" y="628249"/>
            <a:ext cx="2016224" cy="731520"/>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schemeClr val="tx1"/>
              </a:solidFill>
            </a:endParaRPr>
          </a:p>
        </p:txBody>
      </p:sp>
      <p:sp>
        <p:nvSpPr>
          <p:cNvPr id="34" name="Flèche courbée vers le bas 33"/>
          <p:cNvSpPr/>
          <p:nvPr/>
        </p:nvSpPr>
        <p:spPr>
          <a:xfrm rot="5400000">
            <a:off x="10536667" y="3528985"/>
            <a:ext cx="2016224" cy="731520"/>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schemeClr val="tx1"/>
              </a:solidFill>
            </a:endParaRPr>
          </a:p>
        </p:txBody>
      </p:sp>
      <p:pic>
        <p:nvPicPr>
          <p:cNvPr id="32" name="Image 31"/>
          <p:cNvPicPr>
            <a:picLocks noChangeAspect="1"/>
          </p:cNvPicPr>
          <p:nvPr/>
        </p:nvPicPr>
        <p:blipFill>
          <a:blip r:embed="rId7"/>
          <a:stretch>
            <a:fillRect/>
          </a:stretch>
        </p:blipFill>
        <p:spPr>
          <a:xfrm rot="16200000">
            <a:off x="-615252" y="3584936"/>
            <a:ext cx="2091109" cy="829128"/>
          </a:xfrm>
          <a:prstGeom prst="rect">
            <a:avLst/>
          </a:prstGeom>
        </p:spPr>
      </p:pic>
      <p:pic>
        <p:nvPicPr>
          <p:cNvPr id="33" name="Image 32"/>
          <p:cNvPicPr>
            <a:picLocks noChangeAspect="1"/>
          </p:cNvPicPr>
          <p:nvPr/>
        </p:nvPicPr>
        <p:blipFill>
          <a:blip r:embed="rId7"/>
          <a:stretch>
            <a:fillRect/>
          </a:stretch>
        </p:blipFill>
        <p:spPr>
          <a:xfrm rot="10800000">
            <a:off x="4738228" y="5858271"/>
            <a:ext cx="2091109" cy="829128"/>
          </a:xfrm>
          <a:prstGeom prst="rect">
            <a:avLst/>
          </a:prstGeom>
        </p:spPr>
      </p:pic>
    </p:spTree>
    <p:extLst>
      <p:ext uri="{BB962C8B-B14F-4D97-AF65-F5344CB8AC3E}">
        <p14:creationId xmlns:p14="http://schemas.microsoft.com/office/powerpoint/2010/main" val="3159688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3D6706C-090F-5A47-901D-81EB74DEEDCA}"/>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10685417" y="6514011"/>
            <a:ext cx="1314995" cy="243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Ellipse 2"/>
          <p:cNvSpPr/>
          <p:nvPr/>
        </p:nvSpPr>
        <p:spPr>
          <a:xfrm>
            <a:off x="6516131" y="3748218"/>
            <a:ext cx="1219200" cy="832021"/>
          </a:xfrm>
          <a:prstGeom prst="ellipse">
            <a:avLst/>
          </a:prstGeom>
          <a:noFill/>
          <a:ln>
            <a:solidFill>
              <a:srgbClr val="E735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fr-FR" sz="2400" dirty="0">
                <a:solidFill>
                  <a:srgbClr val="FF0000"/>
                </a:solidFill>
              </a:rPr>
              <a:t>AUT</a:t>
            </a:r>
          </a:p>
        </p:txBody>
      </p:sp>
      <p:sp>
        <p:nvSpPr>
          <p:cNvPr id="5" name="Flèche courbée vers la gauche 4"/>
          <p:cNvSpPr/>
          <p:nvPr/>
        </p:nvSpPr>
        <p:spPr>
          <a:xfrm rot="1431316">
            <a:off x="7818318" y="3784798"/>
            <a:ext cx="280085" cy="469557"/>
          </a:xfrm>
          <a:prstGeom prst="curvedLeftArrow">
            <a:avLst>
              <a:gd name="adj1" fmla="val 25000"/>
              <a:gd name="adj2" fmla="val 35487"/>
              <a:gd name="adj3" fmla="val 25000"/>
            </a:avLst>
          </a:prstGeom>
          <a:solidFill>
            <a:srgbClr val="E832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solidFill>
                <a:schemeClr val="tx1"/>
              </a:solidFill>
            </a:endParaRPr>
          </a:p>
        </p:txBody>
      </p:sp>
      <p:sp>
        <p:nvSpPr>
          <p:cNvPr id="6" name="Flèche courbée vers la gauche 5"/>
          <p:cNvSpPr/>
          <p:nvPr/>
        </p:nvSpPr>
        <p:spPr>
          <a:xfrm rot="11454719">
            <a:off x="6046574" y="4052261"/>
            <a:ext cx="398703" cy="527980"/>
          </a:xfrm>
          <a:prstGeom prst="curvedLeftArrow">
            <a:avLst>
              <a:gd name="adj1" fmla="val 25000"/>
              <a:gd name="adj2" fmla="val 35487"/>
              <a:gd name="adj3" fmla="val 25000"/>
            </a:avLst>
          </a:prstGeom>
          <a:solidFill>
            <a:srgbClr val="E8324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solidFill>
                <a:schemeClr val="tx1"/>
              </a:solidFill>
            </a:endParaRPr>
          </a:p>
        </p:txBody>
      </p:sp>
    </p:spTree>
    <p:extLst>
      <p:ext uri="{BB962C8B-B14F-4D97-AF65-F5344CB8AC3E}">
        <p14:creationId xmlns:p14="http://schemas.microsoft.com/office/powerpoint/2010/main" val="670341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a:extLst>
              <a:ext uri="{FF2B5EF4-FFF2-40B4-BE49-F238E27FC236}">
                <a16:creationId xmlns:a16="http://schemas.microsoft.com/office/drawing/2014/main" id="{FBCBD3F7-A937-4E48-8177-52FCA0C53B6A}"/>
              </a:ext>
            </a:extLst>
          </p:cNvPr>
          <p:cNvPicPr>
            <a:picLocks noGrp="1" noChangeAspect="1"/>
          </p:cNvPicPr>
          <p:nvPr>
            <p:ph type="pic" sz="quarter" idx="17"/>
          </p:nvPr>
        </p:nvPicPr>
        <p:blipFill>
          <a:blip r:embed="rId3"/>
          <a:srcRect t="9382" b="9382"/>
          <a:stretch>
            <a:fillRect/>
          </a:stretch>
        </p:blipFill>
        <p:spPr/>
      </p:pic>
      <p:sp>
        <p:nvSpPr>
          <p:cNvPr id="5" name="Espace réservé du numéro de diapositive 4">
            <a:extLst>
              <a:ext uri="{FF2B5EF4-FFF2-40B4-BE49-F238E27FC236}">
                <a16:creationId xmlns:a16="http://schemas.microsoft.com/office/drawing/2014/main" id="{2C7E4589-7C53-4B6D-AD23-FE58F319A13F}"/>
              </a:ext>
            </a:extLst>
          </p:cNvPr>
          <p:cNvSpPr>
            <a:spLocks noGrp="1"/>
          </p:cNvSpPr>
          <p:nvPr>
            <p:ph type="sldNum" sz="quarter" idx="12"/>
          </p:nvPr>
        </p:nvSpPr>
        <p:spPr/>
        <p:txBody>
          <a:bodyPr/>
          <a:lstStyle/>
          <a:p>
            <a:pPr rtl="0"/>
            <a:fld id="{D495E168-DA5E-4888-8D8A-92B118324C14}" type="slidenum">
              <a:rPr lang="fr-FR" noProof="0" smtClean="0"/>
              <a:t>5</a:t>
            </a:fld>
            <a:endParaRPr lang="fr-FR" noProof="0" dirty="0"/>
          </a:p>
        </p:txBody>
      </p:sp>
      <p:sp>
        <p:nvSpPr>
          <p:cNvPr id="6" name="Espace réservé du texte 5">
            <a:extLst>
              <a:ext uri="{FF2B5EF4-FFF2-40B4-BE49-F238E27FC236}">
                <a16:creationId xmlns:a16="http://schemas.microsoft.com/office/drawing/2014/main" id="{97034F1D-3B26-436C-B07C-BCC2FE05A416}"/>
              </a:ext>
            </a:extLst>
          </p:cNvPr>
          <p:cNvSpPr>
            <a:spLocks noGrp="1"/>
          </p:cNvSpPr>
          <p:nvPr>
            <p:ph type="body" sz="quarter" idx="16"/>
          </p:nvPr>
        </p:nvSpPr>
        <p:spPr>
          <a:xfrm>
            <a:off x="2212653" y="5707231"/>
            <a:ext cx="7765353" cy="946532"/>
          </a:xfrm>
        </p:spPr>
        <p:txBody>
          <a:bodyPr/>
          <a:lstStyle/>
          <a:p>
            <a:r>
              <a:rPr lang="fr-FR" sz="2000" dirty="0"/>
              <a:t>Programme de réduction des aliments ultra-transformés dans les menus des cantines scolaires de la ville de Montpellier</a:t>
            </a:r>
          </a:p>
          <a:p>
            <a:endParaRPr lang="fr-FR" dirty="0"/>
          </a:p>
        </p:txBody>
      </p:sp>
      <p:sp>
        <p:nvSpPr>
          <p:cNvPr id="21" name="Organigramme : Terminateur 20">
            <a:extLst>
              <a:ext uri="{FF2B5EF4-FFF2-40B4-BE49-F238E27FC236}">
                <a16:creationId xmlns:a16="http://schemas.microsoft.com/office/drawing/2014/main" id="{A4F2F84D-0E50-4E3C-B166-BCDDF28C90CE}"/>
              </a:ext>
            </a:extLst>
          </p:cNvPr>
          <p:cNvSpPr/>
          <p:nvPr/>
        </p:nvSpPr>
        <p:spPr>
          <a:xfrm>
            <a:off x="3703111" y="4401805"/>
            <a:ext cx="4784436" cy="934278"/>
          </a:xfrm>
          <a:prstGeom prst="flowChartTerminator">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fr-FR" sz="4000" b="1" dirty="0" smtClean="0">
                <a:solidFill>
                  <a:schemeClr val="bg1"/>
                </a:solidFill>
                <a:latin typeface="+mj-lt"/>
              </a:rPr>
              <a:t>LA DÉMARCHE</a:t>
            </a:r>
            <a:endParaRPr lang="fr-FR" sz="4000" b="1" dirty="0">
              <a:solidFill>
                <a:schemeClr val="bg1"/>
              </a:solidFill>
              <a:latin typeface="+mj-lt"/>
            </a:endParaRPr>
          </a:p>
        </p:txBody>
      </p:sp>
    </p:spTree>
    <p:extLst>
      <p:ext uri="{BB962C8B-B14F-4D97-AF65-F5344CB8AC3E}">
        <p14:creationId xmlns:p14="http://schemas.microsoft.com/office/powerpoint/2010/main" val="3683047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EBC1A8D-E693-4704-8E11-5AAB4B40BAEF}"/>
              </a:ext>
            </a:extLst>
          </p:cNvPr>
          <p:cNvSpPr>
            <a:spLocks noGrp="1"/>
          </p:cNvSpPr>
          <p:nvPr>
            <p:ph type="ctrTitle"/>
          </p:nvPr>
        </p:nvSpPr>
        <p:spPr>
          <a:xfrm>
            <a:off x="781986" y="793172"/>
            <a:ext cx="10022371" cy="655621"/>
          </a:xfrm>
        </p:spPr>
        <p:txBody>
          <a:bodyPr rtlCol="0">
            <a:normAutofit fontScale="90000"/>
          </a:bodyPr>
          <a:lstStyle/>
          <a:p>
            <a:pPr rtl="0"/>
            <a:r>
              <a:rPr lang="fr-FR" dirty="0"/>
              <a:t>Qu’est ce qu’un aliment ultra-transformé ?</a:t>
            </a:r>
          </a:p>
        </p:txBody>
      </p:sp>
      <p:sp>
        <p:nvSpPr>
          <p:cNvPr id="5" name="Sous-titre 4">
            <a:extLst>
              <a:ext uri="{FF2B5EF4-FFF2-40B4-BE49-F238E27FC236}">
                <a16:creationId xmlns:a16="http://schemas.microsoft.com/office/drawing/2014/main" id="{18F92ECC-81D7-46DF-AF27-3388655CE442}"/>
              </a:ext>
            </a:extLst>
          </p:cNvPr>
          <p:cNvSpPr>
            <a:spLocks noGrp="1"/>
          </p:cNvSpPr>
          <p:nvPr>
            <p:ph type="subTitle" idx="1"/>
          </p:nvPr>
        </p:nvSpPr>
        <p:spPr>
          <a:xfrm>
            <a:off x="1101902" y="5599221"/>
            <a:ext cx="9382538" cy="496223"/>
          </a:xfrm>
        </p:spPr>
        <p:txBody>
          <a:bodyPr rtlCol="0">
            <a:noAutofit/>
          </a:bodyPr>
          <a:lstStyle/>
          <a:p>
            <a:pPr algn="ctr" rtl="0"/>
            <a:r>
              <a:rPr lang="fr-FR" dirty="0"/>
              <a:t>Un aliment ultra-transformé est un aliment issu de l'industrie agroalimentaire ayant subi de nombreux procédés de transformation et composé d’ingrédients dénaturés et d’additifs.  </a:t>
            </a:r>
          </a:p>
        </p:txBody>
      </p:sp>
      <p:sp>
        <p:nvSpPr>
          <p:cNvPr id="12" name="Espace réservé du numéro de diapositive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rtlCol="0"/>
          <a:lstStyle/>
          <a:p>
            <a:pPr rtl="0"/>
            <a:fld id="{D495E168-DA5E-4888-8D8A-92B118324C14}" type="slidenum">
              <a:rPr lang="fr-FR" smtClean="0"/>
              <a:pPr rtl="0"/>
              <a:t>6</a:t>
            </a:fld>
            <a:endParaRPr lang="fr-FR" dirty="0"/>
          </a:p>
        </p:txBody>
      </p:sp>
      <p:pic>
        <p:nvPicPr>
          <p:cNvPr id="22" name="Espace réservé pour une image  21">
            <a:extLst>
              <a:ext uri="{FF2B5EF4-FFF2-40B4-BE49-F238E27FC236}">
                <a16:creationId xmlns:a16="http://schemas.microsoft.com/office/drawing/2014/main" id="{CB1CE2F8-5009-44B7-B080-E6D5634A36C9}"/>
              </a:ext>
            </a:extLst>
          </p:cNvPr>
          <p:cNvPicPr>
            <a:picLocks noGrp="1" noChangeAspect="1"/>
          </p:cNvPicPr>
          <p:nvPr>
            <p:ph type="pic" sz="quarter" idx="13"/>
          </p:nvPr>
        </p:nvPicPr>
        <p:blipFill>
          <a:blip r:embed="rId3"/>
          <a:srcRect t="29894" b="29894"/>
          <a:stretch>
            <a:fillRect/>
          </a:stretch>
        </p:blipFill>
        <p:spPr/>
      </p:pic>
    </p:spTree>
    <p:extLst>
      <p:ext uri="{BB962C8B-B14F-4D97-AF65-F5344CB8AC3E}">
        <p14:creationId xmlns:p14="http://schemas.microsoft.com/office/powerpoint/2010/main" val="2287211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7A10E-7571-4BE2-819F-68E45BA1E9C9}"/>
              </a:ext>
            </a:extLst>
          </p:cNvPr>
          <p:cNvSpPr>
            <a:spLocks noGrp="1"/>
          </p:cNvSpPr>
          <p:nvPr>
            <p:ph type="title"/>
          </p:nvPr>
        </p:nvSpPr>
        <p:spPr>
          <a:xfrm>
            <a:off x="809405" y="2154553"/>
            <a:ext cx="3403308" cy="676275"/>
          </a:xfrm>
        </p:spPr>
        <p:txBody>
          <a:bodyPr>
            <a:normAutofit/>
          </a:bodyPr>
          <a:lstStyle/>
          <a:p>
            <a:r>
              <a:rPr lang="fr-FR" dirty="0"/>
              <a:t>CONTEXTE</a:t>
            </a:r>
          </a:p>
        </p:txBody>
      </p:sp>
      <p:sp>
        <p:nvSpPr>
          <p:cNvPr id="4" name="Espace réservé du numéro de diapositive 3">
            <a:extLst>
              <a:ext uri="{FF2B5EF4-FFF2-40B4-BE49-F238E27FC236}">
                <a16:creationId xmlns:a16="http://schemas.microsoft.com/office/drawing/2014/main" id="{DD74A449-08CB-4B88-B466-157A6D168FBF}"/>
              </a:ext>
            </a:extLst>
          </p:cNvPr>
          <p:cNvSpPr>
            <a:spLocks noGrp="1"/>
          </p:cNvSpPr>
          <p:nvPr>
            <p:ph type="sldNum" sz="quarter" idx="12"/>
          </p:nvPr>
        </p:nvSpPr>
        <p:spPr/>
        <p:txBody>
          <a:bodyPr/>
          <a:lstStyle/>
          <a:p>
            <a:pPr rtl="0"/>
            <a:fld id="{D495E168-DA5E-4888-8D8A-92B118324C14}" type="slidenum">
              <a:rPr lang="fr-FR" noProof="0" smtClean="0"/>
              <a:t>7</a:t>
            </a:fld>
            <a:endParaRPr lang="fr-FR" noProof="0" dirty="0"/>
          </a:p>
        </p:txBody>
      </p:sp>
      <p:sp>
        <p:nvSpPr>
          <p:cNvPr id="5" name="Espace réservé du texte 4">
            <a:extLst>
              <a:ext uri="{FF2B5EF4-FFF2-40B4-BE49-F238E27FC236}">
                <a16:creationId xmlns:a16="http://schemas.microsoft.com/office/drawing/2014/main" id="{48D9D739-ED22-472A-9141-02299020586C}"/>
              </a:ext>
            </a:extLst>
          </p:cNvPr>
          <p:cNvSpPr>
            <a:spLocks noGrp="1"/>
          </p:cNvSpPr>
          <p:nvPr>
            <p:ph type="body" sz="quarter" idx="16"/>
          </p:nvPr>
        </p:nvSpPr>
        <p:spPr>
          <a:xfrm>
            <a:off x="702876" y="5722896"/>
            <a:ext cx="3244348" cy="886234"/>
          </a:xfrm>
        </p:spPr>
        <p:txBody>
          <a:bodyPr/>
          <a:lstStyle/>
          <a:p>
            <a:pPr algn="ctr"/>
            <a:r>
              <a:rPr lang="fr-FR" dirty="0"/>
              <a:t>Dans le monde, la vente et la consommation d’AUT ne cessent d’augmenter</a:t>
            </a:r>
          </a:p>
        </p:txBody>
      </p:sp>
      <p:sp>
        <p:nvSpPr>
          <p:cNvPr id="8" name="ZoneTexte 7">
            <a:extLst>
              <a:ext uri="{FF2B5EF4-FFF2-40B4-BE49-F238E27FC236}">
                <a16:creationId xmlns:a16="http://schemas.microsoft.com/office/drawing/2014/main" id="{74DA5811-1A36-4EC5-9473-2824BAB49628}"/>
              </a:ext>
            </a:extLst>
          </p:cNvPr>
          <p:cNvSpPr txBox="1"/>
          <p:nvPr/>
        </p:nvSpPr>
        <p:spPr>
          <a:xfrm>
            <a:off x="4499597" y="426112"/>
            <a:ext cx="7303770" cy="1846659"/>
          </a:xfrm>
          <a:prstGeom prst="rect">
            <a:avLst/>
          </a:prstGeom>
          <a:noFill/>
        </p:spPr>
        <p:txBody>
          <a:bodyPr wrap="square">
            <a:spAutoFit/>
          </a:bodyPr>
          <a:lstStyle/>
          <a:p>
            <a:r>
              <a:rPr lang="fr-FR" sz="3800" b="1" dirty="0" smtClean="0">
                <a:gradFill>
                  <a:gsLst>
                    <a:gs pos="0">
                      <a:schemeClr val="accent1"/>
                    </a:gs>
                    <a:gs pos="100000">
                      <a:schemeClr val="accent3"/>
                    </a:gs>
                  </a:gsLst>
                  <a:lin ang="0" scaled="1"/>
                </a:gradFill>
                <a:latin typeface="+mj-lt"/>
                <a:ea typeface="+mj-ea"/>
                <a:cs typeface="+mj-cs"/>
              </a:rPr>
              <a:t>Certaines études scientifiques commencent à mesurer </a:t>
            </a:r>
            <a:r>
              <a:rPr lang="fr-FR" sz="3800" b="1" dirty="0" smtClean="0">
                <a:gradFill>
                  <a:gsLst>
                    <a:gs pos="0">
                      <a:schemeClr val="accent1"/>
                    </a:gs>
                    <a:gs pos="100000">
                      <a:schemeClr val="accent3"/>
                    </a:gs>
                  </a:gsLst>
                  <a:lin ang="0" scaled="1"/>
                </a:gradFill>
                <a:latin typeface="+mj-lt"/>
                <a:ea typeface="+mj-ea"/>
                <a:cs typeface="+mj-cs"/>
              </a:rPr>
              <a:t>des </a:t>
            </a:r>
            <a:r>
              <a:rPr lang="fr-FR" sz="3800" b="1" dirty="0" smtClean="0">
                <a:gradFill>
                  <a:gsLst>
                    <a:gs pos="0">
                      <a:schemeClr val="accent1"/>
                    </a:gs>
                    <a:gs pos="100000">
                      <a:schemeClr val="accent3"/>
                    </a:gs>
                  </a:gsLst>
                  <a:lin ang="0" scaled="1"/>
                </a:gradFill>
                <a:latin typeface="+mj-lt"/>
                <a:ea typeface="+mj-ea"/>
                <a:cs typeface="+mj-cs"/>
              </a:rPr>
              <a:t>impacts des </a:t>
            </a:r>
            <a:r>
              <a:rPr lang="fr-FR" sz="3800" b="1" dirty="0">
                <a:gradFill>
                  <a:gsLst>
                    <a:gs pos="0">
                      <a:schemeClr val="accent1"/>
                    </a:gs>
                    <a:gs pos="100000">
                      <a:schemeClr val="accent3"/>
                    </a:gs>
                  </a:gsLst>
                  <a:lin ang="0" scaled="1"/>
                </a:gradFill>
                <a:latin typeface="+mj-lt"/>
                <a:ea typeface="+mj-ea"/>
                <a:cs typeface="+mj-cs"/>
              </a:rPr>
              <a:t>AUT sur la société</a:t>
            </a:r>
            <a:endParaRPr lang="fr-FR" sz="3800" dirty="0"/>
          </a:p>
        </p:txBody>
      </p:sp>
      <p:sp>
        <p:nvSpPr>
          <p:cNvPr id="9" name="ZoneTexte 8">
            <a:extLst>
              <a:ext uri="{FF2B5EF4-FFF2-40B4-BE49-F238E27FC236}">
                <a16:creationId xmlns:a16="http://schemas.microsoft.com/office/drawing/2014/main" id="{BCDC8C3D-C2ED-4821-9934-47062C39132B}"/>
              </a:ext>
            </a:extLst>
          </p:cNvPr>
          <p:cNvSpPr txBox="1"/>
          <p:nvPr/>
        </p:nvSpPr>
        <p:spPr>
          <a:xfrm>
            <a:off x="4724400" y="2830828"/>
            <a:ext cx="6854164" cy="2769989"/>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fr-FR" sz="2000" b="1" dirty="0">
                <a:solidFill>
                  <a:schemeClr val="accent1"/>
                </a:solidFill>
              </a:rPr>
              <a:t>Impacts sur la santé humaine : </a:t>
            </a:r>
            <a:r>
              <a:rPr lang="fr-FR" sz="2000" dirty="0">
                <a:solidFill>
                  <a:schemeClr val="tx1">
                    <a:lumMod val="65000"/>
                    <a:lumOff val="35000"/>
                  </a:schemeClr>
                </a:solidFill>
              </a:rPr>
              <a:t>apparition et augmentation des maladies chroniques (obésité, diabète de type 2, MCV</a:t>
            </a:r>
            <a:r>
              <a:rPr lang="fr-FR" sz="2000" dirty="0" smtClean="0">
                <a:solidFill>
                  <a:schemeClr val="tx1">
                    <a:lumMod val="65000"/>
                    <a:lumOff val="35000"/>
                  </a:schemeClr>
                </a:solidFill>
              </a:rPr>
              <a:t>…)</a:t>
            </a:r>
            <a:endParaRPr lang="fr-FR" sz="2000" dirty="0">
              <a:solidFill>
                <a:schemeClr val="tx1">
                  <a:lumMod val="65000"/>
                  <a:lumOff val="35000"/>
                </a:schemeClr>
              </a:solidFill>
            </a:endParaRPr>
          </a:p>
          <a:p>
            <a:pPr algn="just"/>
            <a:endParaRPr lang="fr-FR" sz="2000" b="1" dirty="0">
              <a:solidFill>
                <a:schemeClr val="accent1"/>
              </a:solidFill>
            </a:endParaRPr>
          </a:p>
          <a:p>
            <a:pPr marL="285750" indent="-285750" algn="just">
              <a:buFont typeface="Arial" panose="020B0604020202020204" pitchFamily="34" charset="0"/>
              <a:buChar char="•"/>
            </a:pPr>
            <a:r>
              <a:rPr lang="fr-FR" sz="2000" b="1" dirty="0">
                <a:solidFill>
                  <a:schemeClr val="accent1"/>
                </a:solidFill>
              </a:rPr>
              <a:t>Impacts environnementaux : </a:t>
            </a:r>
            <a:r>
              <a:rPr lang="fr-FR" sz="2000" dirty="0">
                <a:solidFill>
                  <a:schemeClr val="tx1">
                    <a:lumMod val="65000"/>
                    <a:lumOff val="35000"/>
                  </a:schemeClr>
                </a:solidFill>
              </a:rPr>
              <a:t>sur le bien-être animal, la biodiversité, le réchauffement climatique …</a:t>
            </a:r>
          </a:p>
          <a:p>
            <a:pPr algn="just"/>
            <a:endParaRPr lang="fr-FR" sz="2000" b="1" dirty="0">
              <a:solidFill>
                <a:schemeClr val="accent1"/>
              </a:solidFill>
            </a:endParaRPr>
          </a:p>
          <a:p>
            <a:pPr marL="285750" indent="-285750" algn="just">
              <a:buFont typeface="Arial" panose="020B0604020202020204" pitchFamily="34" charset="0"/>
              <a:buChar char="•"/>
            </a:pPr>
            <a:r>
              <a:rPr lang="fr-FR" sz="2000" b="1" dirty="0">
                <a:solidFill>
                  <a:schemeClr val="accent1"/>
                </a:solidFill>
              </a:rPr>
              <a:t>Impacts économiques : </a:t>
            </a:r>
            <a:r>
              <a:rPr lang="fr-FR" sz="2000" dirty="0">
                <a:solidFill>
                  <a:schemeClr val="tx1">
                    <a:lumMod val="65000"/>
                    <a:lumOff val="35000"/>
                  </a:schemeClr>
                </a:solidFill>
              </a:rPr>
              <a:t>diminution de la rémunération des petits agriculteurs locaux </a:t>
            </a:r>
          </a:p>
        </p:txBody>
      </p:sp>
      <p:pic>
        <p:nvPicPr>
          <p:cNvPr id="11" name="Image 10">
            <a:extLst>
              <a:ext uri="{FF2B5EF4-FFF2-40B4-BE49-F238E27FC236}">
                <a16:creationId xmlns:a16="http://schemas.microsoft.com/office/drawing/2014/main" id="{196C1F95-CC29-4BD4-B37F-4185DFF5C128}"/>
              </a:ext>
            </a:extLst>
          </p:cNvPr>
          <p:cNvPicPr>
            <a:picLocks noChangeAspect="1"/>
          </p:cNvPicPr>
          <p:nvPr/>
        </p:nvPicPr>
        <p:blipFill rotWithShape="1">
          <a:blip r:embed="rId3"/>
          <a:srcRect l="17570" t="18457" r="17570" b="18457"/>
          <a:stretch/>
        </p:blipFill>
        <p:spPr>
          <a:xfrm>
            <a:off x="995411" y="3152255"/>
            <a:ext cx="2659279" cy="2586572"/>
          </a:xfrm>
          <a:prstGeom prst="rect">
            <a:avLst/>
          </a:prstGeom>
        </p:spPr>
      </p:pic>
    </p:spTree>
    <p:extLst>
      <p:ext uri="{BB962C8B-B14F-4D97-AF65-F5344CB8AC3E}">
        <p14:creationId xmlns:p14="http://schemas.microsoft.com/office/powerpoint/2010/main" val="2440415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rtl="0"/>
            <a:fld id="{D495E168-DA5E-4888-8D8A-92B118324C14}" type="slidenum">
              <a:rPr lang="fr-FR" noProof="0" smtClean="0"/>
              <a:t>8</a:t>
            </a:fld>
            <a:endParaRPr lang="fr-FR" noProof="0" dirty="0"/>
          </a:p>
        </p:txBody>
      </p:sp>
      <p:sp>
        <p:nvSpPr>
          <p:cNvPr id="4" name="Titre 3"/>
          <p:cNvSpPr>
            <a:spLocks noGrp="1"/>
          </p:cNvSpPr>
          <p:nvPr>
            <p:ph type="title"/>
          </p:nvPr>
        </p:nvSpPr>
        <p:spPr/>
        <p:txBody>
          <a:bodyPr/>
          <a:lstStyle/>
          <a:p>
            <a:r>
              <a:rPr lang="fr-FR" dirty="0" smtClean="0"/>
              <a:t>Les classifications des AUT</a:t>
            </a:r>
            <a:endParaRPr lang="fr-FR" dirty="0"/>
          </a:p>
        </p:txBody>
      </p:sp>
      <p:sp>
        <p:nvSpPr>
          <p:cNvPr id="5" name="Espace réservé du texte 4"/>
          <p:cNvSpPr>
            <a:spLocks noGrp="1"/>
          </p:cNvSpPr>
          <p:nvPr>
            <p:ph type="body" idx="1"/>
          </p:nvPr>
        </p:nvSpPr>
        <p:spPr>
          <a:xfrm>
            <a:off x="838200" y="2267051"/>
            <a:ext cx="5157787" cy="421084"/>
          </a:xfrm>
        </p:spPr>
        <p:txBody>
          <a:bodyPr>
            <a:noAutofit/>
          </a:bodyPr>
          <a:lstStyle/>
          <a:p>
            <a:pPr algn="ctr"/>
            <a:r>
              <a:rPr lang="fr-FR" sz="3200" dirty="0" smtClean="0"/>
              <a:t>NOVA</a:t>
            </a:r>
            <a:endParaRPr lang="fr-FR" sz="3200" dirty="0"/>
          </a:p>
        </p:txBody>
      </p:sp>
      <p:sp>
        <p:nvSpPr>
          <p:cNvPr id="7" name="Espace réservé du texte 6"/>
          <p:cNvSpPr>
            <a:spLocks noGrp="1"/>
          </p:cNvSpPr>
          <p:nvPr>
            <p:ph type="body" sz="quarter" idx="3"/>
          </p:nvPr>
        </p:nvSpPr>
        <p:spPr/>
        <p:txBody>
          <a:bodyPr>
            <a:noAutofit/>
          </a:bodyPr>
          <a:lstStyle/>
          <a:p>
            <a:pPr algn="ctr"/>
            <a:r>
              <a:rPr lang="fr-FR" sz="3200" dirty="0" smtClean="0"/>
              <a:t>SIGA </a:t>
            </a:r>
            <a:endParaRPr lang="fr-FR" sz="3200" dirty="0"/>
          </a:p>
        </p:txBody>
      </p:sp>
      <p:pic>
        <p:nvPicPr>
          <p:cNvPr id="9" name="Espace réservé du contenu 8">
            <a:extLst>
              <a:ext uri="{FF2B5EF4-FFF2-40B4-BE49-F238E27FC236}">
                <a16:creationId xmlns:a16="http://schemas.microsoft.com/office/drawing/2014/main" id="{1E6F1DDC-E2EF-4BC6-AFFE-B1A72F3088CD}"/>
              </a:ext>
            </a:extLst>
          </p:cNvPr>
          <p:cNvPicPr>
            <a:picLocks noGrp="1" noChangeAspect="1"/>
          </p:cNvPicPr>
          <p:nvPr>
            <p:ph sz="quarter" idx="4"/>
          </p:nvPr>
        </p:nvPicPr>
        <p:blipFill rotWithShape="1">
          <a:blip r:embed="rId2"/>
          <a:srcRect r="44834"/>
          <a:stretch/>
        </p:blipFill>
        <p:spPr>
          <a:xfrm>
            <a:off x="7413038" y="2267051"/>
            <a:ext cx="2621124" cy="4227171"/>
          </a:xfrm>
          <a:prstGeom prst="rect">
            <a:avLst/>
          </a:prstGeom>
        </p:spPr>
      </p:pic>
      <p:pic>
        <p:nvPicPr>
          <p:cNvPr id="10" name="Espace réservé du contenu 9">
            <a:extLst>
              <a:ext uri="{FF2B5EF4-FFF2-40B4-BE49-F238E27FC236}">
                <a16:creationId xmlns:a16="http://schemas.microsoft.com/office/drawing/2014/main" id="{AEF8B402-A62F-4092-8435-BF73271B91BD}"/>
              </a:ext>
            </a:extLst>
          </p:cNvPr>
          <p:cNvPicPr>
            <a:picLocks noGrp="1" noChangeAspect="1"/>
          </p:cNvPicPr>
          <p:nvPr>
            <p:ph sz="half" idx="2"/>
          </p:nvPr>
        </p:nvPicPr>
        <p:blipFill>
          <a:blip r:embed="rId3"/>
          <a:stretch>
            <a:fillRect/>
          </a:stretch>
        </p:blipFill>
        <p:spPr>
          <a:xfrm>
            <a:off x="624272" y="3075148"/>
            <a:ext cx="6398819" cy="2610975"/>
          </a:xfrm>
          <a:prstGeom prst="rect">
            <a:avLst/>
          </a:prstGeom>
        </p:spPr>
      </p:pic>
    </p:spTree>
    <p:extLst>
      <p:ext uri="{BB962C8B-B14F-4D97-AF65-F5344CB8AC3E}">
        <p14:creationId xmlns:p14="http://schemas.microsoft.com/office/powerpoint/2010/main" val="330289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BF0CF-1B02-4ED5-8485-39DDB48AC63C}"/>
              </a:ext>
            </a:extLst>
          </p:cNvPr>
          <p:cNvSpPr>
            <a:spLocks noGrp="1"/>
          </p:cNvSpPr>
          <p:nvPr>
            <p:ph type="title"/>
          </p:nvPr>
        </p:nvSpPr>
        <p:spPr>
          <a:xfrm>
            <a:off x="809404" y="1848678"/>
            <a:ext cx="11214955" cy="843002"/>
          </a:xfrm>
        </p:spPr>
        <p:txBody>
          <a:bodyPr>
            <a:normAutofit fontScale="90000"/>
          </a:bodyPr>
          <a:lstStyle/>
          <a:p>
            <a:r>
              <a:rPr lang="fr-FR" sz="4400" dirty="0" smtClean="0"/>
              <a:t>La </a:t>
            </a:r>
            <a:r>
              <a:rPr lang="fr-FR" sz="4400" dirty="0"/>
              <a:t>classification </a:t>
            </a:r>
            <a:r>
              <a:rPr lang="fr-FR" sz="4400" dirty="0" smtClean="0"/>
              <a:t>DPA </a:t>
            </a:r>
            <a:r>
              <a:rPr lang="fr-FR" sz="2700" i="1" dirty="0" smtClean="0"/>
              <a:t>(Direction de la Politique Alimentaire)</a:t>
            </a:r>
            <a:endParaRPr lang="fr-FR" sz="2700" i="1" dirty="0"/>
          </a:p>
        </p:txBody>
      </p:sp>
      <p:sp>
        <p:nvSpPr>
          <p:cNvPr id="4" name="Espace réservé du numéro de diapositive 3">
            <a:extLst>
              <a:ext uri="{FF2B5EF4-FFF2-40B4-BE49-F238E27FC236}">
                <a16:creationId xmlns:a16="http://schemas.microsoft.com/office/drawing/2014/main" id="{DCA20924-6899-443B-854C-1426C809E6B2}"/>
              </a:ext>
            </a:extLst>
          </p:cNvPr>
          <p:cNvSpPr>
            <a:spLocks noGrp="1"/>
          </p:cNvSpPr>
          <p:nvPr>
            <p:ph type="sldNum" sz="quarter" idx="12"/>
          </p:nvPr>
        </p:nvSpPr>
        <p:spPr/>
        <p:txBody>
          <a:bodyPr/>
          <a:lstStyle/>
          <a:p>
            <a:pPr rtl="0"/>
            <a:fld id="{D495E168-DA5E-4888-8D8A-92B118324C14}" type="slidenum">
              <a:rPr lang="fr-FR" noProof="0" smtClean="0"/>
              <a:t>9</a:t>
            </a:fld>
            <a:endParaRPr lang="fr-FR" noProof="0" dirty="0"/>
          </a:p>
        </p:txBody>
      </p:sp>
      <p:sp>
        <p:nvSpPr>
          <p:cNvPr id="5" name="Espace réservé du texte 4">
            <a:extLst>
              <a:ext uri="{FF2B5EF4-FFF2-40B4-BE49-F238E27FC236}">
                <a16:creationId xmlns:a16="http://schemas.microsoft.com/office/drawing/2014/main" id="{C318C436-783C-42B9-A934-17339A08CCE2}"/>
              </a:ext>
            </a:extLst>
          </p:cNvPr>
          <p:cNvSpPr>
            <a:spLocks noGrp="1"/>
          </p:cNvSpPr>
          <p:nvPr>
            <p:ph type="body" sz="quarter" idx="16"/>
          </p:nvPr>
        </p:nvSpPr>
        <p:spPr>
          <a:xfrm>
            <a:off x="809405" y="3252275"/>
            <a:ext cx="3802352" cy="3118708"/>
          </a:xfrm>
        </p:spPr>
        <p:txBody>
          <a:bodyPr/>
          <a:lstStyle/>
          <a:p>
            <a:pPr>
              <a:spcBef>
                <a:spcPts val="0"/>
              </a:spcBef>
            </a:pPr>
            <a:r>
              <a:rPr lang="fr-FR" sz="2000" dirty="0"/>
              <a:t>Classification basée sur NOVA et </a:t>
            </a:r>
            <a:r>
              <a:rPr lang="fr-FR" sz="2000" dirty="0" err="1"/>
              <a:t>Siga</a:t>
            </a:r>
            <a:endParaRPr lang="fr-FR" sz="2000" dirty="0"/>
          </a:p>
          <a:p>
            <a:pPr>
              <a:spcBef>
                <a:spcPts val="0"/>
              </a:spcBef>
            </a:pPr>
            <a:endParaRPr lang="fr-FR" sz="2000" dirty="0"/>
          </a:p>
          <a:p>
            <a:pPr>
              <a:spcBef>
                <a:spcPts val="0"/>
              </a:spcBef>
            </a:pPr>
            <a:r>
              <a:rPr lang="fr-FR" dirty="0">
                <a:solidFill>
                  <a:schemeClr val="tx1">
                    <a:lumMod val="65000"/>
                    <a:lumOff val="35000"/>
                  </a:schemeClr>
                </a:solidFill>
              </a:rPr>
              <a:t>MUT= </a:t>
            </a:r>
            <a:r>
              <a:rPr lang="fr-FR" b="0" dirty="0">
                <a:solidFill>
                  <a:schemeClr val="tx1">
                    <a:lumMod val="65000"/>
                    <a:lumOff val="35000"/>
                  </a:schemeClr>
                </a:solidFill>
              </a:rPr>
              <a:t>Marqueur d’Ultra Transformation (additifs, ingrédients industriels dénaturés)</a:t>
            </a:r>
          </a:p>
          <a:p>
            <a:pPr>
              <a:spcBef>
                <a:spcPts val="0"/>
              </a:spcBef>
            </a:pPr>
            <a:endParaRPr lang="fr-FR" b="0" dirty="0">
              <a:solidFill>
                <a:schemeClr val="tx1">
                  <a:lumMod val="65000"/>
                  <a:lumOff val="35000"/>
                </a:schemeClr>
              </a:solidFill>
            </a:endParaRPr>
          </a:p>
          <a:p>
            <a:pPr>
              <a:spcBef>
                <a:spcPts val="0"/>
              </a:spcBef>
            </a:pPr>
            <a:r>
              <a:rPr lang="fr-FR" dirty="0">
                <a:solidFill>
                  <a:schemeClr val="tx1">
                    <a:lumMod val="65000"/>
                    <a:lumOff val="35000"/>
                  </a:schemeClr>
                </a:solidFill>
              </a:rPr>
              <a:t>Une liste des ingrédients considérés comme des MUT a été créée.</a:t>
            </a:r>
          </a:p>
        </p:txBody>
      </p:sp>
      <p:graphicFrame>
        <p:nvGraphicFramePr>
          <p:cNvPr id="7" name="Tableau 7">
            <a:extLst>
              <a:ext uri="{FF2B5EF4-FFF2-40B4-BE49-F238E27FC236}">
                <a16:creationId xmlns:a16="http://schemas.microsoft.com/office/drawing/2014/main" id="{B745C63D-F819-495E-AEC0-F6B54F56DA18}"/>
              </a:ext>
            </a:extLst>
          </p:cNvPr>
          <p:cNvGraphicFramePr>
            <a:graphicFrameLocks noGrp="1"/>
          </p:cNvGraphicFramePr>
          <p:nvPr>
            <p:ph type="tbl" sz="quarter" idx="17"/>
            <p:extLst>
              <p:ext uri="{D42A27DB-BD31-4B8C-83A1-F6EECF244321}">
                <p14:modId xmlns:p14="http://schemas.microsoft.com/office/powerpoint/2010/main" val="1663878940"/>
              </p:ext>
            </p:extLst>
          </p:nvPr>
        </p:nvGraphicFramePr>
        <p:xfrm>
          <a:off x="4727547" y="2799519"/>
          <a:ext cx="6793051" cy="2883910"/>
        </p:xfrm>
        <a:graphic>
          <a:graphicData uri="http://schemas.openxmlformats.org/drawingml/2006/table">
            <a:tbl>
              <a:tblPr firstRow="1" bandRow="1">
                <a:tableStyleId>{F2DE63D5-997A-4646-A377-4702673A728D}</a:tableStyleId>
              </a:tblPr>
              <a:tblGrid>
                <a:gridCol w="1715074">
                  <a:extLst>
                    <a:ext uri="{9D8B030D-6E8A-4147-A177-3AD203B41FA5}">
                      <a16:colId xmlns:a16="http://schemas.microsoft.com/office/drawing/2014/main" val="1369605855"/>
                    </a:ext>
                  </a:extLst>
                </a:gridCol>
                <a:gridCol w="5077977">
                  <a:extLst>
                    <a:ext uri="{9D8B030D-6E8A-4147-A177-3AD203B41FA5}">
                      <a16:colId xmlns:a16="http://schemas.microsoft.com/office/drawing/2014/main" val="1856051568"/>
                    </a:ext>
                  </a:extLst>
                </a:gridCol>
              </a:tblGrid>
              <a:tr h="391865">
                <a:tc>
                  <a:txBody>
                    <a:bodyPr/>
                    <a:lstStyle/>
                    <a:p>
                      <a:pPr algn="ctr"/>
                      <a:r>
                        <a:rPr lang="fr-FR" dirty="0"/>
                        <a:t>Classe</a:t>
                      </a:r>
                    </a:p>
                  </a:txBody>
                  <a:tcPr/>
                </a:tc>
                <a:tc>
                  <a:txBody>
                    <a:bodyPr/>
                    <a:lstStyle/>
                    <a:p>
                      <a:pPr algn="ctr"/>
                      <a:r>
                        <a:rPr lang="fr-FR"/>
                        <a:t>Classification DPA</a:t>
                      </a:r>
                      <a:endParaRPr lang="fr-FR" dirty="0"/>
                    </a:p>
                  </a:txBody>
                  <a:tcPr/>
                </a:tc>
                <a:extLst>
                  <a:ext uri="{0D108BD9-81ED-4DB2-BD59-A6C34878D82A}">
                    <a16:rowId xmlns:a16="http://schemas.microsoft.com/office/drawing/2014/main" val="1498159179"/>
                  </a:ext>
                </a:extLst>
              </a:tr>
              <a:tr h="391865">
                <a:tc>
                  <a:txBody>
                    <a:bodyPr/>
                    <a:lstStyle/>
                    <a:p>
                      <a:pPr algn="ctr"/>
                      <a:r>
                        <a:rPr lang="fr-FR" dirty="0"/>
                        <a:t>1</a:t>
                      </a:r>
                    </a:p>
                  </a:txBody>
                  <a:tcPr>
                    <a:solidFill>
                      <a:srgbClr val="00B050"/>
                    </a:solidFill>
                  </a:tcPr>
                </a:tc>
                <a:tc>
                  <a:txBody>
                    <a:bodyPr/>
                    <a:lstStyle/>
                    <a:p>
                      <a:r>
                        <a:rPr lang="fr-FR" dirty="0"/>
                        <a:t>Aliments bruts, peu transformés</a:t>
                      </a:r>
                    </a:p>
                  </a:txBody>
                  <a:tcPr/>
                </a:tc>
                <a:extLst>
                  <a:ext uri="{0D108BD9-81ED-4DB2-BD59-A6C34878D82A}">
                    <a16:rowId xmlns:a16="http://schemas.microsoft.com/office/drawing/2014/main" val="3557164784"/>
                  </a:ext>
                </a:extLst>
              </a:tr>
              <a:tr h="391865">
                <a:tc>
                  <a:txBody>
                    <a:bodyPr/>
                    <a:lstStyle/>
                    <a:p>
                      <a:pPr algn="ctr"/>
                      <a:r>
                        <a:rPr lang="fr-FR" dirty="0"/>
                        <a:t>2</a:t>
                      </a:r>
                    </a:p>
                  </a:txBody>
                  <a:tcPr>
                    <a:solidFill>
                      <a:srgbClr val="FFC000"/>
                    </a:solidFill>
                  </a:tcPr>
                </a:tc>
                <a:tc>
                  <a:txBody>
                    <a:bodyPr/>
                    <a:lstStyle/>
                    <a:p>
                      <a:r>
                        <a:rPr lang="fr-FR" dirty="0"/>
                        <a:t>Ingrédients culinaires</a:t>
                      </a:r>
                    </a:p>
                  </a:txBody>
                  <a:tcPr/>
                </a:tc>
                <a:extLst>
                  <a:ext uri="{0D108BD9-81ED-4DB2-BD59-A6C34878D82A}">
                    <a16:rowId xmlns:a16="http://schemas.microsoft.com/office/drawing/2014/main" val="1291386753"/>
                  </a:ext>
                </a:extLst>
              </a:tr>
              <a:tr h="391865">
                <a:tc>
                  <a:txBody>
                    <a:bodyPr/>
                    <a:lstStyle/>
                    <a:p>
                      <a:pPr algn="ctr"/>
                      <a:r>
                        <a:rPr lang="fr-FR" dirty="0"/>
                        <a:t>3</a:t>
                      </a:r>
                    </a:p>
                  </a:txBody>
                  <a:tcPr>
                    <a:solidFill>
                      <a:srgbClr val="F68508"/>
                    </a:solidFill>
                  </a:tcPr>
                </a:tc>
                <a:tc>
                  <a:txBody>
                    <a:bodyPr/>
                    <a:lstStyle/>
                    <a:p>
                      <a:r>
                        <a:rPr lang="fr-FR" dirty="0"/>
                        <a:t>Aliments transformés</a:t>
                      </a:r>
                    </a:p>
                  </a:txBody>
                  <a:tcPr/>
                </a:tc>
                <a:extLst>
                  <a:ext uri="{0D108BD9-81ED-4DB2-BD59-A6C34878D82A}">
                    <a16:rowId xmlns:a16="http://schemas.microsoft.com/office/drawing/2014/main" val="1258486473"/>
                  </a:ext>
                </a:extLst>
              </a:tr>
              <a:tr h="676370">
                <a:tc>
                  <a:txBody>
                    <a:bodyPr/>
                    <a:lstStyle/>
                    <a:p>
                      <a:pPr algn="ctr"/>
                      <a:r>
                        <a:rPr lang="fr-FR" dirty="0"/>
                        <a:t>4.1</a:t>
                      </a:r>
                    </a:p>
                  </a:txBody>
                  <a:tcPr anchor="ctr">
                    <a:solidFill>
                      <a:srgbClr val="FF9999"/>
                    </a:solidFill>
                  </a:tcPr>
                </a:tc>
                <a:tc>
                  <a:txBody>
                    <a:bodyPr/>
                    <a:lstStyle/>
                    <a:p>
                      <a:r>
                        <a:rPr lang="fr-FR" dirty="0"/>
                        <a:t>Aliments ultra- transformés acceptables, </a:t>
                      </a:r>
                      <a:r>
                        <a:rPr lang="fr-FR" dirty="0" smtClean="0"/>
                        <a:t>MUT&lt;3</a:t>
                      </a:r>
                      <a:endParaRPr lang="fr-FR" dirty="0"/>
                    </a:p>
                  </a:txBody>
                  <a:tcPr/>
                </a:tc>
                <a:extLst>
                  <a:ext uri="{0D108BD9-81ED-4DB2-BD59-A6C34878D82A}">
                    <a16:rowId xmlns:a16="http://schemas.microsoft.com/office/drawing/2014/main" val="3528868032"/>
                  </a:ext>
                </a:extLst>
              </a:tr>
              <a:tr h="612000">
                <a:tc>
                  <a:txBody>
                    <a:bodyPr/>
                    <a:lstStyle/>
                    <a:p>
                      <a:pPr algn="ctr"/>
                      <a:r>
                        <a:rPr lang="fr-FR" dirty="0" smtClean="0">
                          <a:solidFill>
                            <a:schemeClr val="bg1"/>
                          </a:solidFill>
                        </a:rPr>
                        <a:t>4.2</a:t>
                      </a:r>
                      <a:endParaRPr lang="fr-FR" dirty="0">
                        <a:solidFill>
                          <a:schemeClr val="bg1"/>
                        </a:solidFill>
                      </a:endParaRPr>
                    </a:p>
                  </a:txBody>
                  <a:tcPr anchor="ctr">
                    <a:solidFill>
                      <a:srgbClr val="A5002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Aliments ultra- transformés </a:t>
                      </a:r>
                      <a:r>
                        <a:rPr lang="fr-FR" dirty="0" smtClean="0"/>
                        <a:t>indésirables</a:t>
                      </a:r>
                      <a:r>
                        <a:rPr lang="fr-FR" baseline="0" dirty="0" smtClean="0"/>
                        <a:t> ou </a:t>
                      </a:r>
                      <a:r>
                        <a:rPr lang="fr-FR" dirty="0" smtClean="0"/>
                        <a:t>nocifs</a:t>
                      </a:r>
                      <a:r>
                        <a:rPr lang="fr-FR" dirty="0"/>
                        <a:t>, MUT =/&gt;</a:t>
                      </a:r>
                      <a:r>
                        <a:rPr lang="fr-FR" dirty="0" smtClean="0"/>
                        <a:t>3 ou additif</a:t>
                      </a:r>
                      <a:r>
                        <a:rPr lang="fr-FR" baseline="0" dirty="0" smtClean="0"/>
                        <a:t> classe 4.</a:t>
                      </a:r>
                      <a:endParaRPr lang="fr-FR" dirty="0"/>
                    </a:p>
                  </a:txBody>
                  <a:tcPr/>
                </a:tc>
                <a:extLst>
                  <a:ext uri="{0D108BD9-81ED-4DB2-BD59-A6C34878D82A}">
                    <a16:rowId xmlns:a16="http://schemas.microsoft.com/office/drawing/2014/main" val="31042520"/>
                  </a:ext>
                </a:extLst>
              </a:tr>
            </a:tbl>
          </a:graphicData>
        </a:graphic>
      </p:graphicFrame>
    </p:spTree>
    <p:extLst>
      <p:ext uri="{BB962C8B-B14F-4D97-AF65-F5344CB8AC3E}">
        <p14:creationId xmlns:p14="http://schemas.microsoft.com/office/powerpoint/2010/main" val="2974476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741308_TF55923798" id="{6E723388-2550-4421-9B73-0503D75FA3B8}" vid="{A8AD2D38-7E99-4AD8-BD7B-65FC17AEF9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6dc4bcd6-49db-4c07-9060-8acfc67cef9f"/>
    <ds:schemaRef ds:uri="http://purl.org/dc/dcmitype/"/>
    <ds:schemaRef ds:uri="http://schemas.microsoft.com/office/infopath/2007/PartnerControls"/>
    <ds:schemaRef ds:uri="http://schemas.microsoft.com/office/2006/documentManagement/types"/>
    <ds:schemaRef ds:uri="fb0879af-3eba-417a-a55a-ffe6dcd6ca77"/>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de vacances amusantes</Template>
  <TotalTime>29654</TotalTime>
  <Words>2412</Words>
  <Application>Microsoft Office PowerPoint</Application>
  <PresentationFormat>Grand écran</PresentationFormat>
  <Paragraphs>267</Paragraphs>
  <Slides>26</Slides>
  <Notes>20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26</vt:i4>
      </vt:variant>
    </vt:vector>
  </HeadingPairs>
  <TitlesOfParts>
    <vt:vector size="30" baseType="lpstr">
      <vt:lpstr>Arial</vt:lpstr>
      <vt:lpstr>Calibri</vt:lpstr>
      <vt:lpstr>Century Gothic</vt:lpstr>
      <vt:lpstr>Thème Office</vt:lpstr>
      <vt:lpstr>PROGRAMME DE RÉDUCTION DES ALIMENTS ULTRA-TRANSFORMÉS</vt:lpstr>
      <vt:lpstr>Présentation PowerPoint</vt:lpstr>
      <vt:lpstr>Présentation PowerPoint</vt:lpstr>
      <vt:lpstr>Présentation PowerPoint</vt:lpstr>
      <vt:lpstr>Présentation PowerPoint</vt:lpstr>
      <vt:lpstr>Qu’est ce qu’un aliment ultra-transformé ?</vt:lpstr>
      <vt:lpstr>CONTEXTE</vt:lpstr>
      <vt:lpstr>Les classifications des AUT</vt:lpstr>
      <vt:lpstr>La classification DPA (Direction de la Politique Alimentaire)</vt:lpstr>
      <vt:lpstr>ANALYSE DES DENRÉES DU MARCHE ALIMENTAIRE</vt:lpstr>
      <vt:lpstr>MÉTHODE D’ANALYSE DES DENRÉES Exemple famille Beurre Œuf Fromage</vt:lpstr>
      <vt:lpstr>MÉTHODE D’ANALYSE DES DENRÉES Exemple famille Boitage</vt:lpstr>
      <vt:lpstr>LES 5 FAMILLES DE DENRÉES RÉFÉRENCÉES DANS NOS MARCHÉS SANS AUT</vt:lpstr>
      <vt:lpstr>LES 10 FAMILLES DE DENREES RÉFÉRENCÉES DANS NOS MARCHÉS PRÉSENTANT DES AUT</vt:lpstr>
      <vt:lpstr>RÉPARTITION DES DENRÉES PRÉSENTS DANS NOS MARCHÉS PAR CLASSE</vt:lpstr>
      <vt:lpstr>ANALYSE DES MENUS DE L’UCP EN 2020</vt:lpstr>
      <vt:lpstr>METHODE D’ANALYSE DES MENUS</vt:lpstr>
      <vt:lpstr>RÉSULTAT DE L’ANALYSE DES 252 MENUS servis en 2020, par saisons et pour l’année globale</vt:lpstr>
      <vt:lpstr>Fréquence des AUT retrouvés dans les 252 menus servis en 2020</vt:lpstr>
      <vt:lpstr>PRINCIPAUX CONSTATS LORS DE L’ANALYSE</vt:lpstr>
      <vt:lpstr>PLAN D’ACTION 2021-2026</vt:lpstr>
      <vt:lpstr>COMTOISE ET VINAIGRETTE MAISON </vt:lpstr>
      <vt:lpstr>PROCESS D’INTEGRATION D’UNE NOUVELLE DENREE DANS NOS MARCHE</vt:lpstr>
      <vt:lpstr>APPEL D’OFFRES – TESTS ORGANOLEPTIQUES 2022</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TITRE</dc:title>
  <dc:creator>PORTALES Laurine</dc:creator>
  <cp:lastModifiedBy>PORTALES Laurine</cp:lastModifiedBy>
  <cp:revision>148</cp:revision>
  <cp:lastPrinted>2021-12-06T08:47:14Z</cp:lastPrinted>
  <dcterms:created xsi:type="dcterms:W3CDTF">2021-03-25T09:32:08Z</dcterms:created>
  <dcterms:modified xsi:type="dcterms:W3CDTF">2022-11-22T10:57:11Z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